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4"/>
  </p:notesMasterIdLst>
  <p:sldIdLst>
    <p:sldId id="256" r:id="rId2"/>
    <p:sldId id="264" r:id="rId3"/>
    <p:sldId id="317" r:id="rId4"/>
    <p:sldId id="328" r:id="rId5"/>
    <p:sldId id="330" r:id="rId6"/>
    <p:sldId id="318" r:id="rId7"/>
    <p:sldId id="332" r:id="rId8"/>
    <p:sldId id="319" r:id="rId9"/>
    <p:sldId id="321" r:id="rId10"/>
    <p:sldId id="272" r:id="rId11"/>
    <p:sldId id="322" r:id="rId12"/>
    <p:sldId id="324" r:id="rId13"/>
    <p:sldId id="325" r:id="rId14"/>
    <p:sldId id="333" r:id="rId15"/>
    <p:sldId id="348" r:id="rId16"/>
    <p:sldId id="334" r:id="rId17"/>
    <p:sldId id="335" r:id="rId18"/>
    <p:sldId id="280" r:id="rId19"/>
    <p:sldId id="336" r:id="rId20"/>
    <p:sldId id="337" r:id="rId21"/>
    <p:sldId id="283" r:id="rId22"/>
    <p:sldId id="338" r:id="rId23"/>
    <p:sldId id="339" r:id="rId24"/>
    <p:sldId id="340" r:id="rId25"/>
    <p:sldId id="341" r:id="rId26"/>
    <p:sldId id="342" r:id="rId27"/>
    <p:sldId id="343" r:id="rId28"/>
    <p:sldId id="344" r:id="rId29"/>
    <p:sldId id="291" r:id="rId30"/>
    <p:sldId id="345" r:id="rId31"/>
    <p:sldId id="346" r:id="rId32"/>
    <p:sldId id="347" r:id="rId33"/>
    <p:sldId id="349" r:id="rId34"/>
    <p:sldId id="351" r:id="rId35"/>
    <p:sldId id="353" r:id="rId36"/>
    <p:sldId id="352" r:id="rId37"/>
    <p:sldId id="298" r:id="rId38"/>
    <p:sldId id="354" r:id="rId39"/>
    <p:sldId id="355" r:id="rId40"/>
    <p:sldId id="301" r:id="rId41"/>
    <p:sldId id="302" r:id="rId42"/>
    <p:sldId id="303" r:id="rId43"/>
    <p:sldId id="304" r:id="rId44"/>
    <p:sldId id="305" r:id="rId45"/>
    <p:sldId id="306" r:id="rId46"/>
    <p:sldId id="307" r:id="rId47"/>
    <p:sldId id="357" r:id="rId48"/>
    <p:sldId id="356" r:id="rId49"/>
    <p:sldId id="358" r:id="rId50"/>
    <p:sldId id="360" r:id="rId51"/>
    <p:sldId id="361" r:id="rId52"/>
    <p:sldId id="316" r:id="rId5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 snapToObjects="1">
      <p:cViewPr>
        <p:scale>
          <a:sx n="72" d="100"/>
          <a:sy n="72" d="100"/>
        </p:scale>
        <p:origin x="-123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14FD07-8095-4B75-8441-8C195CB59C21}" type="datetimeFigureOut">
              <a:rPr lang="en-MY" smtClean="0"/>
              <a:pPr/>
              <a:t>28/11/2016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A21D3B-8B70-4DAF-98F4-720EEEF87EE2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3157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ea typeface="ＭＳ Ｐゴシック" pitchFamily="-108" charset="-128"/>
            </a:endParaRPr>
          </a:p>
        </p:txBody>
      </p:sp>
      <p:sp>
        <p:nvSpPr>
          <p:cNvPr id="491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9pPr>
          </a:lstStyle>
          <a:p>
            <a:pPr eaLnBrk="1" hangingPunct="1"/>
            <a:fld id="{77E9B10A-48C0-4010-B084-634DC6D03059}" type="slidenum">
              <a:rPr lang="en-US" altLang="en-US" sz="1200"/>
              <a:pPr eaLnBrk="1" hangingPunct="1"/>
              <a:t>37</a:t>
            </a:fld>
            <a:endParaRPr lang="en-US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AC68821-EB5C-4672-B878-A7C24030BF9F}" type="datetime1">
              <a:rPr lang="en-US" smtClean="0"/>
              <a:pPr/>
              <a:t>11/28/2016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F66E056-D5E1-5E4E-9EF8-A7477DF722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B4D24-7423-4A37-A2AF-0EA9BE06C440}" type="datetime1">
              <a:rPr lang="en-US" smtClean="0"/>
              <a:pPr/>
              <a:t>11/28/2016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053A0-EDB9-426C-B63D-5615DD5A1247}" type="datetime1">
              <a:rPr lang="en-US" smtClean="0"/>
              <a:pPr/>
              <a:t>11/28/2016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3978E70-043B-4935-A0D7-0896037C4F41}" type="datetime1">
              <a:rPr lang="en-US" smtClean="0"/>
              <a:pPr/>
              <a:t>11/28/2016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F66E056-D5E1-5E4E-9EF8-A7477DF722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62CB263-758B-483E-93D9-D431348532D0}" type="datetime1">
              <a:rPr lang="en-US" smtClean="0"/>
              <a:pPr/>
              <a:t>11/28/2016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F66E056-D5E1-5E4E-9EF8-A7477DF722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CCC80-3593-4B6C-8E6A-3FAAD9A96805}" type="datetime1">
              <a:rPr lang="en-US" smtClean="0"/>
              <a:pPr/>
              <a:t>11/28/2016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B4BF8-E0CB-4C3E-9B28-7027C79F92F3}" type="datetime1">
              <a:rPr lang="en-US" smtClean="0"/>
              <a:pPr/>
              <a:t>11/28/2016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9D97A9-46FA-43A0-8CC4-EF2B081FB831}" type="datetime1">
              <a:rPr lang="en-US" smtClean="0"/>
              <a:pPr/>
              <a:t>11/28/2016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F66E056-D5E1-5E4E-9EF8-A7477DF722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5EC8F-752C-49E3-BF6F-25D0D537BA4C}" type="datetime1">
              <a:rPr lang="en-US" smtClean="0"/>
              <a:pPr/>
              <a:t>11/28/2016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4A642F8-5D44-4F17-B4C3-087549961A01}" type="datetime1">
              <a:rPr lang="en-US" smtClean="0"/>
              <a:pPr/>
              <a:t>11/28/2016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F66E056-D5E1-5E4E-9EF8-A7477DF722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685AA7F-891B-428B-9A1C-CD6C91AA762D}" type="datetime1">
              <a:rPr lang="en-US" smtClean="0"/>
              <a:pPr/>
              <a:t>11/28/2016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F66E056-D5E1-5E4E-9EF8-A7477DF7226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901B619-EA60-4156-B90E-BB54E4045364}" type="datetime1">
              <a:rPr lang="en-US" smtClean="0"/>
              <a:pPr/>
              <a:t>11/28/2016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F66E056-D5E1-5E4E-9EF8-A7477DF722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1"/>
                </a:solidFill>
              </a:rPr>
              <a:t>Neuroimaging </a:t>
            </a:r>
            <a:r>
              <a:rPr lang="en-US" sz="3200" dirty="0">
                <a:solidFill>
                  <a:schemeClr val="tx1"/>
                </a:solidFill>
              </a:rPr>
              <a:t>in </a:t>
            </a:r>
            <a:r>
              <a:rPr lang="en-US" sz="3200" dirty="0" smtClean="0">
                <a:solidFill>
                  <a:schemeClr val="tx1"/>
                </a:solidFill>
              </a:rPr>
              <a:t>MS 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675774"/>
          </a:xfrm>
        </p:spPr>
        <p:txBody>
          <a:bodyPr>
            <a:normAutofit/>
          </a:bodyPr>
          <a:lstStyle/>
          <a:p>
            <a:r>
              <a:rPr lang="en-MY" sz="2000" dirty="0" smtClean="0">
                <a:solidFill>
                  <a:schemeClr val="tx1"/>
                </a:solidFill>
              </a:rPr>
              <a:t>by</a:t>
            </a:r>
          </a:p>
          <a:p>
            <a:r>
              <a:rPr lang="en-US" sz="2000" dirty="0">
                <a:solidFill>
                  <a:schemeClr val="tx1"/>
                </a:solidFill>
              </a:rPr>
              <a:t>Dr. </a:t>
            </a:r>
            <a:r>
              <a:rPr lang="en-US" sz="2000" dirty="0" err="1" smtClean="0">
                <a:solidFill>
                  <a:schemeClr val="tx1"/>
                </a:solidFill>
              </a:rPr>
              <a:t>Norzaini</a:t>
            </a:r>
            <a:r>
              <a:rPr lang="en-US" sz="2000" dirty="0" smtClean="0">
                <a:solidFill>
                  <a:schemeClr val="tx1"/>
                </a:solidFill>
              </a:rPr>
              <a:t> Rose </a:t>
            </a:r>
            <a:r>
              <a:rPr lang="en-US" sz="2000" dirty="0" err="1" smtClean="0">
                <a:solidFill>
                  <a:schemeClr val="tx1"/>
                </a:solidFill>
              </a:rPr>
              <a:t>Mohd</a:t>
            </a:r>
            <a:r>
              <a:rPr lang="en-US" sz="2000" dirty="0" smtClean="0">
                <a:solidFill>
                  <a:schemeClr val="tx1"/>
                </a:solidFill>
              </a:rPr>
              <a:t>. Zain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Consultant </a:t>
            </a:r>
            <a:r>
              <a:rPr lang="en-US" sz="2000" dirty="0" err="1" smtClean="0">
                <a:solidFill>
                  <a:schemeClr val="tx1"/>
                </a:solidFill>
              </a:rPr>
              <a:t>Neuroradiologist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Hospital Kuala Lumpur</a:t>
            </a:r>
            <a:endParaRPr lang="en-MY" sz="2000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5112" y="15952"/>
            <a:ext cx="2298389" cy="3536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05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410812" y="115888"/>
            <a:ext cx="8309114" cy="669925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2010 Revision to </a:t>
            </a:r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McDonald </a:t>
            </a:r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Criteria</a:t>
            </a:r>
            <a:endParaRPr lang="en-MY" altLang="en-US" sz="3200" dirty="0" smtClean="0">
              <a:solidFill>
                <a:srgbClr val="FFFEFE"/>
              </a:solidFill>
              <a:ea typeface="ＭＳ Ｐゴシック" pitchFamily="-108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2" y="928687"/>
            <a:ext cx="8496301" cy="5929313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en-US" altLang="en-US" b="1" dirty="0" smtClean="0">
                <a:solidFill>
                  <a:srgbClr val="FF0000"/>
                </a:solidFill>
                <a:ea typeface="ＭＳ Ｐゴシック" pitchFamily="-108" charset="-128"/>
              </a:rPr>
              <a:t>DISSEMINATION IN SPACE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en-US" altLang="en-US" sz="2200" dirty="0" smtClean="0">
                <a:ea typeface="ＭＳ Ｐゴシック" pitchFamily="-108" charset="-128"/>
              </a:rPr>
              <a:t>Dissemination in space requires </a:t>
            </a:r>
            <a:r>
              <a:rPr lang="en-US" altLang="en-US" sz="2200" b="1" dirty="0" smtClean="0">
                <a:solidFill>
                  <a:srgbClr val="0070C0"/>
                </a:solidFill>
                <a:ea typeface="ＭＳ Ｐゴシック" pitchFamily="-108" charset="-128"/>
              </a:rPr>
              <a:t>≥1</a:t>
            </a:r>
            <a:r>
              <a:rPr lang="en-US" altLang="en-US" sz="2200" dirty="0" smtClean="0">
                <a:ea typeface="ＭＳ Ｐゴシック" pitchFamily="-108" charset="-128"/>
              </a:rPr>
              <a:t> T2 bright lesions in </a:t>
            </a:r>
            <a:r>
              <a:rPr lang="en-US" altLang="en-US" sz="2200" b="1" dirty="0" smtClean="0">
                <a:solidFill>
                  <a:srgbClr val="0070C0"/>
                </a:solidFill>
                <a:ea typeface="ＭＳ Ｐゴシック" pitchFamily="-108" charset="-128"/>
              </a:rPr>
              <a:t>2 or more </a:t>
            </a:r>
            <a:r>
              <a:rPr lang="en-US" altLang="en-US" sz="2200" dirty="0" smtClean="0">
                <a:ea typeface="ＭＳ Ｐゴシック" pitchFamily="-108" charset="-128"/>
              </a:rPr>
              <a:t>of the following locations:</a:t>
            </a:r>
          </a:p>
          <a:p>
            <a:pPr marL="542925" lvl="1" indent="-185738" eaLnBrk="1" hangingPunct="1">
              <a:lnSpc>
                <a:spcPct val="8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ea typeface="ＭＳ Ｐゴシック" pitchFamily="-108" charset="-128"/>
              </a:rPr>
              <a:t>periventricular</a:t>
            </a:r>
            <a:endParaRPr lang="en-US" altLang="en-US" sz="2000" dirty="0" smtClean="0">
              <a:ea typeface="ＭＳ Ｐゴシック" pitchFamily="-108" charset="-128"/>
            </a:endParaRPr>
          </a:p>
          <a:p>
            <a:pPr marL="542925" lvl="1" indent="-185738" eaLnBrk="1" hangingPunct="1">
              <a:lnSpc>
                <a:spcPct val="8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US" altLang="en-US" sz="2000" dirty="0" err="1" smtClean="0">
                <a:ea typeface="ＭＳ Ｐゴシック" pitchFamily="-108" charset="-128"/>
              </a:rPr>
              <a:t>juxtacortical</a:t>
            </a:r>
            <a:r>
              <a:rPr lang="en-US" altLang="en-US" sz="2000" dirty="0" smtClean="0">
                <a:ea typeface="ＭＳ Ｐゴシック" pitchFamily="-108" charset="-128"/>
              </a:rPr>
              <a:t> </a:t>
            </a:r>
          </a:p>
          <a:p>
            <a:pPr marL="542925" lvl="1" indent="-185738" eaLnBrk="1" hangingPunct="1">
              <a:lnSpc>
                <a:spcPct val="8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US" altLang="en-US" sz="2000" dirty="0" err="1" smtClean="0">
                <a:ea typeface="ＭＳ Ｐゴシック" pitchFamily="-108" charset="-128"/>
              </a:rPr>
              <a:t>infratentorial</a:t>
            </a:r>
            <a:r>
              <a:rPr lang="en-US" altLang="en-US" sz="2000" dirty="0" smtClean="0">
                <a:ea typeface="ＭＳ Ｐゴシック" pitchFamily="-108" charset="-128"/>
              </a:rPr>
              <a:t> </a:t>
            </a:r>
          </a:p>
          <a:p>
            <a:pPr marL="542925" lvl="1" indent="-185738" eaLnBrk="1" hangingPunct="1">
              <a:lnSpc>
                <a:spcPct val="8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ea typeface="ＭＳ Ｐゴシック" pitchFamily="-108" charset="-128"/>
              </a:rPr>
              <a:t>spinal cord</a:t>
            </a:r>
          </a:p>
          <a:p>
            <a:pPr marL="274638" lvl="1" indent="0" eaLnBrk="1" hangingPunct="1">
              <a:lnSpc>
                <a:spcPct val="80000"/>
              </a:lnSpc>
              <a:buFont typeface="Arial" charset="0"/>
              <a:buNone/>
            </a:pPr>
            <a:endParaRPr lang="en-US" altLang="en-US" sz="1200" dirty="0" smtClean="0">
              <a:ea typeface="ＭＳ Ｐゴシック" pitchFamily="-108" charset="-128"/>
            </a:endParaRP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en-US" altLang="en-US" b="1" dirty="0" smtClean="0">
                <a:solidFill>
                  <a:srgbClr val="FF0000"/>
                </a:solidFill>
                <a:ea typeface="ＭＳ Ｐゴシック" pitchFamily="-108" charset="-128"/>
              </a:rPr>
              <a:t>DISSEMINATION IN TIME</a:t>
            </a:r>
          </a:p>
          <a:p>
            <a:pPr marL="0" indent="0" eaLnBrk="1" hangingPunct="1">
              <a:lnSpc>
                <a:spcPct val="110000"/>
              </a:lnSpc>
              <a:spcBef>
                <a:spcPts val="0"/>
              </a:spcBef>
              <a:buFont typeface="Arial" charset="0"/>
              <a:buNone/>
            </a:pPr>
            <a:r>
              <a:rPr lang="en-US" altLang="en-US" sz="2200" dirty="0" smtClean="0">
                <a:ea typeface="ＭＳ Ｐゴシック" pitchFamily="-108" charset="-128"/>
              </a:rPr>
              <a:t>Dissemination in time can be established in </a:t>
            </a:r>
            <a:r>
              <a:rPr lang="en-US" altLang="en-US" sz="2200" b="1" dirty="0" smtClean="0">
                <a:solidFill>
                  <a:srgbClr val="0070C0"/>
                </a:solidFill>
                <a:ea typeface="ＭＳ Ｐゴシック" pitchFamily="-108" charset="-128"/>
              </a:rPr>
              <a:t>1 </a:t>
            </a:r>
            <a:r>
              <a:rPr lang="en-US" altLang="en-US" sz="2200" b="1" dirty="0" smtClean="0">
                <a:solidFill>
                  <a:srgbClr val="0070C0"/>
                </a:solidFill>
                <a:ea typeface="ＭＳ Ｐゴシック" pitchFamily="-108" charset="-128"/>
              </a:rPr>
              <a:t>of </a:t>
            </a:r>
            <a:r>
              <a:rPr lang="en-US" altLang="en-US" sz="2200" b="1" dirty="0" smtClean="0">
                <a:solidFill>
                  <a:srgbClr val="0070C0"/>
                </a:solidFill>
                <a:ea typeface="ＭＳ Ｐゴシック" pitchFamily="-108" charset="-128"/>
              </a:rPr>
              <a:t>2 ways</a:t>
            </a:r>
            <a:r>
              <a:rPr lang="en-US" altLang="en-US" sz="2200" dirty="0" smtClean="0">
                <a:ea typeface="ＭＳ Ｐゴシック" pitchFamily="-108" charset="-128"/>
              </a:rPr>
              <a:t>: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en-US" altLang="en-US" sz="2000" dirty="0" smtClean="0">
                <a:ea typeface="ＭＳ Ｐゴシック" pitchFamily="-108" charset="-128"/>
              </a:rPr>
              <a:t>1. </a:t>
            </a:r>
            <a:r>
              <a:rPr lang="en-US" altLang="en-US" sz="2000" u="sng" dirty="0" smtClean="0">
                <a:ea typeface="ＭＳ Ｐゴシック" pitchFamily="-108" charset="-128"/>
              </a:rPr>
              <a:t>a</a:t>
            </a:r>
            <a:r>
              <a:rPr lang="en-US" altLang="en-US" sz="2000" dirty="0" smtClean="0">
                <a:ea typeface="ＭＳ Ｐゴシック" pitchFamily="-108" charset="-128"/>
              </a:rPr>
              <a:t> new lesion when </a:t>
            </a:r>
            <a:r>
              <a:rPr lang="en-US" altLang="en-US" sz="2000" u="sng" dirty="0" smtClean="0">
                <a:ea typeface="ＭＳ Ｐゴシック" pitchFamily="-108" charset="-128"/>
              </a:rPr>
              <a:t>compared to a previous scan</a:t>
            </a:r>
            <a:r>
              <a:rPr lang="en-US" altLang="en-US" sz="2000" dirty="0" smtClean="0">
                <a:ea typeface="ＭＳ Ｐゴシック" pitchFamily="-108" charset="-128"/>
              </a:rPr>
              <a:t> (irrespective of  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en-US" altLang="en-US" sz="2000" dirty="0" smtClean="0">
                <a:ea typeface="ＭＳ Ｐゴシック" pitchFamily="-108" charset="-128"/>
              </a:rPr>
              <a:t>    timing) 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en-US" altLang="en-US" sz="2000" dirty="0" smtClean="0">
                <a:ea typeface="ＭＳ Ｐゴシック" pitchFamily="-108" charset="-128"/>
              </a:rPr>
              <a:t>    </a:t>
            </a:r>
            <a:r>
              <a:rPr lang="en-US" altLang="en-US" sz="2000" dirty="0" smtClean="0">
                <a:ea typeface="ＭＳ Ｐゴシック" pitchFamily="-108" charset="-128"/>
              </a:rPr>
              <a:t>New </a:t>
            </a:r>
            <a:r>
              <a:rPr lang="en-US" altLang="en-US" sz="2000" dirty="0" smtClean="0">
                <a:ea typeface="ＭＳ Ｐゴシック" pitchFamily="-108" charset="-128"/>
              </a:rPr>
              <a:t>lesion can be  </a:t>
            </a:r>
          </a:p>
          <a:p>
            <a:pPr marL="274638" lvl="1" indent="0" eaLnBrk="1" hangingPunct="1">
              <a:lnSpc>
                <a:spcPct val="80000"/>
              </a:lnSpc>
              <a:buFont typeface="Arial" charset="0"/>
              <a:buNone/>
            </a:pPr>
            <a:r>
              <a:rPr lang="en-US" altLang="en-US" sz="2000" dirty="0" smtClean="0">
                <a:ea typeface="ＭＳ Ｐゴシック" pitchFamily="-108" charset="-128"/>
              </a:rPr>
              <a:t>1</a:t>
            </a:r>
            <a:r>
              <a:rPr lang="en-US" altLang="en-US" sz="2000" dirty="0" smtClean="0">
                <a:ea typeface="ＭＳ Ｐゴシック" pitchFamily="-108" charset="-128"/>
              </a:rPr>
              <a:t>.  T2 bright lesion, </a:t>
            </a:r>
            <a:r>
              <a:rPr lang="en-US" altLang="en-US" sz="2000" dirty="0" smtClean="0">
                <a:ea typeface="ＭＳ Ｐゴシック" pitchFamily="-108" charset="-128"/>
              </a:rPr>
              <a:t>&amp;/</a:t>
            </a:r>
            <a:r>
              <a:rPr lang="en-US" altLang="en-US" sz="2000" dirty="0" smtClean="0">
                <a:ea typeface="ＭＳ Ｐゴシック" pitchFamily="-108" charset="-128"/>
              </a:rPr>
              <a:t>or</a:t>
            </a:r>
          </a:p>
          <a:p>
            <a:pPr marL="274638" lvl="1" indent="0" eaLnBrk="1" hangingPunct="1">
              <a:lnSpc>
                <a:spcPct val="80000"/>
              </a:lnSpc>
              <a:buFont typeface="Arial" charset="0"/>
              <a:buNone/>
            </a:pPr>
            <a:r>
              <a:rPr lang="en-US" altLang="en-US" sz="2000" dirty="0" smtClean="0">
                <a:ea typeface="ＭＳ Ｐゴシック" pitchFamily="-108" charset="-128"/>
              </a:rPr>
              <a:t>2</a:t>
            </a:r>
            <a:r>
              <a:rPr lang="en-US" altLang="en-US" sz="2000" dirty="0" smtClean="0">
                <a:ea typeface="ＭＳ Ｐゴシック" pitchFamily="-108" charset="-128"/>
              </a:rPr>
              <a:t>.  gadolinium </a:t>
            </a:r>
            <a:r>
              <a:rPr lang="en-US" altLang="en-US" sz="2000" dirty="0" smtClean="0">
                <a:ea typeface="ＭＳ Ｐゴシック" pitchFamily="-108" charset="-128"/>
              </a:rPr>
              <a:t>enhancing lesion</a:t>
            </a:r>
            <a:endParaRPr lang="en-US" altLang="en-US" sz="2000" dirty="0" smtClean="0">
              <a:ea typeface="ＭＳ Ｐゴシック" pitchFamily="-108" charset="-128"/>
            </a:endParaRP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en-US" altLang="en-US" sz="2000" dirty="0" smtClean="0">
                <a:ea typeface="ＭＳ Ｐゴシック" pitchFamily="-108" charset="-128"/>
              </a:rPr>
              <a:t>2. presence of </a:t>
            </a:r>
            <a:r>
              <a:rPr lang="en-US" altLang="en-US" sz="2000" dirty="0" smtClean="0">
                <a:ea typeface="ＭＳ Ｐゴシック" pitchFamily="-108" charset="-128"/>
              </a:rPr>
              <a:t>a asymptomatic enhancing </a:t>
            </a:r>
            <a:r>
              <a:rPr lang="en-US" altLang="en-US" sz="2000" dirty="0" smtClean="0">
                <a:ea typeface="ＭＳ Ｐゴシック" pitchFamily="-108" charset="-128"/>
              </a:rPr>
              <a:t>lesion </a:t>
            </a:r>
            <a:r>
              <a:rPr lang="en-US" altLang="en-US" sz="2000" u="sng" dirty="0" smtClean="0">
                <a:ea typeface="ＭＳ Ｐゴシック" pitchFamily="-108" charset="-128"/>
              </a:rPr>
              <a:t>&amp;</a:t>
            </a:r>
            <a:r>
              <a:rPr lang="en-US" altLang="en-US" sz="2000" dirty="0" smtClean="0">
                <a:ea typeface="ＭＳ Ｐゴシック" pitchFamily="-108" charset="-128"/>
              </a:rPr>
              <a:t> a non-enhancing 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en-US" altLang="en-US" sz="2000" dirty="0">
                <a:ea typeface="ＭＳ Ｐゴシック" pitchFamily="-108" charset="-128"/>
              </a:rPr>
              <a:t> </a:t>
            </a:r>
            <a:r>
              <a:rPr lang="en-US" altLang="en-US" sz="2000" dirty="0" smtClean="0">
                <a:ea typeface="ＭＳ Ｐゴシック" pitchFamily="-108" charset="-128"/>
              </a:rPr>
              <a:t>   T2 bright lesion on any </a:t>
            </a:r>
            <a:r>
              <a:rPr lang="en-US" altLang="en-US" sz="2000" u="sng" dirty="0" smtClean="0">
                <a:ea typeface="ＭＳ Ｐゴシック" pitchFamily="-108" charset="-128"/>
              </a:rPr>
              <a:t>one scan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MY" sz="1400" dirty="0" smtClean="0"/>
              <a:t>     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en-MY" sz="1400" dirty="0"/>
              <a:t> </a:t>
            </a:r>
            <a:r>
              <a:rPr lang="en-MY" sz="1400" dirty="0" smtClean="0"/>
              <a:t>  </a:t>
            </a:r>
            <a:r>
              <a:rPr lang="en-MY" sz="1400" dirty="0" smtClean="0"/>
              <a:t>  </a:t>
            </a:r>
            <a:r>
              <a:rPr lang="en-MY" sz="1400" dirty="0" err="1" smtClean="0"/>
              <a:t>Polman</a:t>
            </a:r>
            <a:r>
              <a:rPr lang="en-MY" sz="1400" dirty="0" smtClean="0"/>
              <a:t> </a:t>
            </a:r>
            <a:r>
              <a:rPr lang="en-MY" sz="1400" dirty="0"/>
              <a:t>CH, </a:t>
            </a:r>
            <a:r>
              <a:rPr lang="en-MY" sz="1400" dirty="0" smtClean="0"/>
              <a:t>et </a:t>
            </a:r>
            <a:r>
              <a:rPr lang="en-MY" sz="1400" dirty="0"/>
              <a:t>al. </a:t>
            </a:r>
            <a:r>
              <a:rPr lang="en-MY" sz="1400" dirty="0" smtClean="0"/>
              <a:t>Ann </a:t>
            </a:r>
            <a:r>
              <a:rPr lang="en-MY" sz="1400" dirty="0"/>
              <a:t>Neurol. 2011;69(2):292-302</a:t>
            </a:r>
            <a:endParaRPr lang="en-US" altLang="en-US" sz="1400" dirty="0" smtClean="0">
              <a:ea typeface="ＭＳ Ｐゴシック" pitchFamily="-108" charset="-128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707418" y="5115332"/>
            <a:ext cx="3747468" cy="40011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2000" dirty="0" smtClean="0">
                <a:latin typeface="+mn-lt"/>
              </a:rPr>
              <a:t>NEW </a:t>
            </a:r>
            <a:r>
              <a:rPr lang="en-US" altLang="en-US" sz="2000" dirty="0">
                <a:latin typeface="+mn-lt"/>
              </a:rPr>
              <a:t>LESION IN 2 SCANS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982816" y="5998470"/>
            <a:ext cx="3021496" cy="40011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2000" dirty="0" smtClean="0">
                <a:latin typeface="+mn-lt"/>
              </a:rPr>
              <a:t>LESIONS </a:t>
            </a:r>
            <a:r>
              <a:rPr lang="en-US" altLang="en-US" sz="2000" dirty="0">
                <a:latin typeface="+mn-lt"/>
              </a:rPr>
              <a:t>IN 1 SCAN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943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Challenges/Obstacles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199" y="1600200"/>
            <a:ext cx="8024191" cy="4873752"/>
          </a:xfrm>
        </p:spPr>
        <p:txBody>
          <a:bodyPr>
            <a:normAutofit/>
          </a:bodyPr>
          <a:lstStyle/>
          <a:p>
            <a:pPr marL="357188" indent="-357188">
              <a:buSzPct val="100000"/>
              <a:buFont typeface="+mj-lt"/>
              <a:buAutoNum type="arabicPeriod"/>
            </a:pPr>
            <a:r>
              <a:rPr lang="en-US" altLang="en-US" sz="2800" dirty="0" smtClean="0">
                <a:ea typeface="ＭＳ Ｐゴシック" pitchFamily="-108" charset="-128"/>
              </a:rPr>
              <a:t>UNDERSTANDING </a:t>
            </a:r>
            <a:r>
              <a:rPr lang="en-US" altLang="en-US" sz="2800" dirty="0">
                <a:ea typeface="ＭＳ Ｐゴシック" pitchFamily="-108" charset="-128"/>
              </a:rPr>
              <a:t>THE DISEASE PATHOPHYSIOLOGY</a:t>
            </a:r>
          </a:p>
          <a:p>
            <a:endParaRPr lang="en-US" altLang="en-US" sz="2000" dirty="0">
              <a:ea typeface="ＭＳ Ｐゴシック" pitchFamily="-108" charset="-128"/>
            </a:endParaRPr>
          </a:p>
          <a:p>
            <a:pPr marL="715963" indent="-358775">
              <a:buSzPct val="100000"/>
              <a:buFont typeface="+mj-lt"/>
              <a:buAutoNum type="romanLcPeriod"/>
            </a:pPr>
            <a:r>
              <a:rPr lang="en-US" altLang="en-US" dirty="0" smtClean="0">
                <a:ea typeface="ＭＳ Ｐゴシック" pitchFamily="-108" charset="-128"/>
              </a:rPr>
              <a:t>FOR </a:t>
            </a:r>
            <a:r>
              <a:rPr lang="en-US" altLang="en-US" dirty="0">
                <a:ea typeface="ＭＳ Ｐゴシック" pitchFamily="-108" charset="-128"/>
              </a:rPr>
              <a:t>NEW CASES: </a:t>
            </a:r>
            <a:r>
              <a:rPr lang="en-US" altLang="en-US" u="sng" dirty="0">
                <a:solidFill>
                  <a:srgbClr val="FF0000"/>
                </a:solidFill>
                <a:ea typeface="ＭＳ Ｐゴシック" pitchFamily="-108" charset="-128"/>
              </a:rPr>
              <a:t>PREDICTING RISK OF CONVERSION</a:t>
            </a:r>
            <a:r>
              <a:rPr lang="en-US" altLang="en-US" u="sng" dirty="0">
                <a:solidFill>
                  <a:srgbClr val="FFFF00"/>
                </a:solidFill>
                <a:ea typeface="ＭＳ Ｐゴシック" pitchFamily="-108" charset="-128"/>
              </a:rPr>
              <a:t> </a:t>
            </a:r>
            <a:r>
              <a:rPr lang="en-US" altLang="en-US" dirty="0">
                <a:ea typeface="ＭＳ Ｐゴシック" pitchFamily="-108" charset="-128"/>
              </a:rPr>
              <a:t>TO CDMS</a:t>
            </a:r>
          </a:p>
          <a:p>
            <a:pPr>
              <a:buFont typeface="Arial" charset="0"/>
              <a:buNone/>
            </a:pPr>
            <a:endParaRPr lang="en-US" altLang="en-US" sz="2000" dirty="0">
              <a:ea typeface="ＭＳ Ｐゴシック" pitchFamily="-108" charset="-128"/>
            </a:endParaRPr>
          </a:p>
          <a:p>
            <a:pPr marL="715963" indent="-358775"/>
            <a:r>
              <a:rPr lang="en-US" altLang="en-US" u="sng" dirty="0">
                <a:ea typeface="ＭＳ Ｐゴシック" pitchFamily="-108" charset="-128"/>
              </a:rPr>
              <a:t>Concept of </a:t>
            </a:r>
            <a:r>
              <a:rPr lang="en-US" altLang="en-US" u="sng" dirty="0" smtClean="0">
                <a:ea typeface="ＭＳ Ｐゴシック" pitchFamily="-108" charset="-128"/>
              </a:rPr>
              <a:t>CIS, </a:t>
            </a:r>
            <a:r>
              <a:rPr lang="en-US" altLang="en-US" u="sng" dirty="0">
                <a:ea typeface="ＭＳ Ｐゴシック" pitchFamily="-108" charset="-128"/>
              </a:rPr>
              <a:t>DIS &amp; DIT</a:t>
            </a:r>
          </a:p>
          <a:p>
            <a:pPr marL="715963" indent="-358775">
              <a:buFont typeface="Arial" charset="0"/>
              <a:buNone/>
            </a:pPr>
            <a:r>
              <a:rPr lang="en-US" altLang="en-US" dirty="0">
                <a:ea typeface="ＭＳ Ｐゴシック" pitchFamily="-108" charset="-128"/>
              </a:rPr>
              <a:t>  </a:t>
            </a:r>
            <a:r>
              <a:rPr lang="en-US" altLang="en-US" dirty="0" smtClean="0">
                <a:ea typeface="ＭＳ Ｐゴシック" pitchFamily="-108" charset="-128"/>
              </a:rPr>
              <a:t>  </a:t>
            </a:r>
            <a:r>
              <a:rPr lang="en-US" altLang="en-US" sz="2000" dirty="0" smtClean="0">
                <a:ea typeface="ＭＳ Ｐゴシック" pitchFamily="-108" charset="-128"/>
              </a:rPr>
              <a:t>What </a:t>
            </a:r>
            <a:r>
              <a:rPr lang="en-US" altLang="en-US" sz="2000" dirty="0">
                <a:ea typeface="ＭＳ Ｐゴシック" pitchFamily="-108" charset="-128"/>
              </a:rPr>
              <a:t>is the significance of finding lesions that are </a:t>
            </a:r>
            <a:r>
              <a:rPr lang="en-US" altLang="en-US" sz="2000" dirty="0" smtClean="0">
                <a:ea typeface="ＭＳ Ｐゴシック" pitchFamily="-108" charset="-128"/>
              </a:rPr>
              <a:t>DIS </a:t>
            </a:r>
            <a:r>
              <a:rPr lang="en-US" altLang="en-US" sz="2000" dirty="0">
                <a:ea typeface="ＭＳ Ｐゴシック" pitchFamily="-108" charset="-128"/>
              </a:rPr>
              <a:t>&amp; DIT? </a:t>
            </a:r>
          </a:p>
          <a:p>
            <a:pPr marL="715963" indent="-358775">
              <a:buFont typeface="Arial" charset="0"/>
              <a:buNone/>
            </a:pPr>
            <a:r>
              <a:rPr lang="en-US" altLang="en-US" sz="2000" dirty="0">
                <a:ea typeface="ＭＳ Ｐゴシック" pitchFamily="-108" charset="-128"/>
              </a:rPr>
              <a:t>    </a:t>
            </a:r>
            <a:r>
              <a:rPr lang="en-US" altLang="en-US" sz="2000" dirty="0" smtClean="0">
                <a:ea typeface="ＭＳ Ｐゴシック" pitchFamily="-108" charset="-128"/>
              </a:rPr>
              <a:t> What </a:t>
            </a:r>
            <a:r>
              <a:rPr lang="en-US" altLang="en-US" sz="2000" dirty="0">
                <a:ea typeface="ＭＳ Ｐゴシック" pitchFamily="-108" charset="-128"/>
              </a:rPr>
              <a:t>do they really mean? (“see </a:t>
            </a:r>
            <a:r>
              <a:rPr lang="en-US" altLang="en-US" sz="2000" dirty="0" smtClean="0">
                <a:ea typeface="ＭＳ Ｐゴシック" pitchFamily="-108" charset="-128"/>
              </a:rPr>
              <a:t>lesions, </a:t>
            </a:r>
            <a:r>
              <a:rPr lang="en-US" altLang="en-US" sz="2000" dirty="0">
                <a:ea typeface="ＭＳ Ｐゴシック" pitchFamily="-108" charset="-128"/>
              </a:rPr>
              <a:t>therefore there are MS plaques?”)</a:t>
            </a:r>
          </a:p>
          <a:p>
            <a:pPr>
              <a:buFont typeface="Arial" charset="0"/>
              <a:buNone/>
            </a:pPr>
            <a:r>
              <a:rPr lang="en-US" altLang="en-US" dirty="0">
                <a:ea typeface="ＭＳ Ｐゴシック" pitchFamily="-108" charset="-128"/>
              </a:rPr>
              <a:t>     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518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sz="3200" b="1" dirty="0">
                <a:solidFill>
                  <a:schemeClr val="tx1"/>
                </a:solidFill>
              </a:rPr>
              <a:t>MRI </a:t>
            </a:r>
            <a:r>
              <a:rPr lang="en-MY" sz="3200" b="1" dirty="0" smtClean="0">
                <a:solidFill>
                  <a:schemeClr val="tx1"/>
                </a:solidFill>
              </a:rPr>
              <a:t>Prediction  of Risk </a:t>
            </a:r>
            <a:r>
              <a:rPr lang="en-MY" sz="3200" b="1" dirty="0" smtClean="0">
                <a:solidFill>
                  <a:schemeClr val="tx1"/>
                </a:solidFill>
              </a:rPr>
              <a:t>Conversion  </a:t>
            </a:r>
            <a:r>
              <a:rPr lang="en-MY" sz="3200" b="1" dirty="0" smtClean="0">
                <a:solidFill>
                  <a:schemeClr val="tx1"/>
                </a:solidFill>
              </a:rPr>
              <a:t>of </a:t>
            </a:r>
            <a:r>
              <a:rPr lang="en-MY" sz="3200" b="1" dirty="0">
                <a:solidFill>
                  <a:schemeClr val="tx1"/>
                </a:solidFill>
              </a:rPr>
              <a:t>CIS </a:t>
            </a:r>
            <a:r>
              <a:rPr lang="en-MY" sz="3200" b="1" dirty="0" smtClean="0">
                <a:solidFill>
                  <a:schemeClr val="tx1"/>
                </a:solidFill>
              </a:rPr>
              <a:t>to </a:t>
            </a:r>
            <a:r>
              <a:rPr lang="en-MY" sz="3200" b="1" dirty="0">
                <a:solidFill>
                  <a:schemeClr val="tx1"/>
                </a:solidFill>
              </a:rPr>
              <a:t>CDMS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199"/>
            <a:ext cx="7931426" cy="5052391"/>
          </a:xfrm>
        </p:spPr>
        <p:txBody>
          <a:bodyPr>
            <a:normAutofit fontScale="92500" lnSpcReduction="10000"/>
          </a:bodyPr>
          <a:lstStyle/>
          <a:p>
            <a:r>
              <a:rPr lang="en-MY" dirty="0" smtClean="0"/>
              <a:t>With </a:t>
            </a:r>
            <a:r>
              <a:rPr lang="en-MY" dirty="0"/>
              <a:t>the presence of brain lesions, the long-term risk is </a:t>
            </a:r>
            <a:r>
              <a:rPr lang="en-MY" dirty="0" smtClean="0"/>
              <a:t>60 </a:t>
            </a:r>
            <a:r>
              <a:rPr lang="en-MY" dirty="0"/>
              <a:t>- </a:t>
            </a:r>
            <a:r>
              <a:rPr lang="en-MY" dirty="0" smtClean="0"/>
              <a:t>80%.</a:t>
            </a:r>
            <a:r>
              <a:rPr lang="en-MY" baseline="30000" dirty="0" smtClean="0"/>
              <a:t>26</a:t>
            </a:r>
            <a:endParaRPr lang="en-MY" baseline="30000" dirty="0"/>
          </a:p>
          <a:p>
            <a:endParaRPr lang="en-MY" sz="2200" dirty="0"/>
          </a:p>
          <a:p>
            <a:r>
              <a:rPr lang="en-MY" dirty="0" smtClean="0"/>
              <a:t>If </a:t>
            </a:r>
            <a:r>
              <a:rPr lang="en-MY" dirty="0"/>
              <a:t>MRI brain is normal (apart from the symptomatic lesion), the long-term risk is </a:t>
            </a:r>
            <a:r>
              <a:rPr lang="en-MY" dirty="0" smtClean="0"/>
              <a:t>20%.</a:t>
            </a:r>
            <a:r>
              <a:rPr lang="en-MY" baseline="30000" dirty="0" smtClean="0"/>
              <a:t>26</a:t>
            </a:r>
            <a:endParaRPr lang="en-MY" baseline="30000" dirty="0"/>
          </a:p>
          <a:p>
            <a:endParaRPr lang="en-MY" sz="2200" dirty="0"/>
          </a:p>
          <a:p>
            <a:r>
              <a:rPr lang="en-MY" dirty="0" smtClean="0"/>
              <a:t>Spinal </a:t>
            </a:r>
            <a:r>
              <a:rPr lang="en-MY" dirty="0"/>
              <a:t>cord lesion in MRI predicts higher risk </a:t>
            </a:r>
            <a:r>
              <a:rPr lang="en-MY" dirty="0" smtClean="0"/>
              <a:t>&amp; </a:t>
            </a:r>
            <a:r>
              <a:rPr lang="en-MY" dirty="0"/>
              <a:t>shorter time to CDMS </a:t>
            </a:r>
            <a:r>
              <a:rPr lang="en-MY" dirty="0" smtClean="0"/>
              <a:t>conversion.</a:t>
            </a:r>
            <a:r>
              <a:rPr lang="en-MY" baseline="30000" dirty="0" smtClean="0"/>
              <a:t>30</a:t>
            </a:r>
            <a:endParaRPr lang="en-MY" baseline="30000" dirty="0"/>
          </a:p>
          <a:p>
            <a:endParaRPr lang="en-MY" sz="2200" dirty="0"/>
          </a:p>
          <a:p>
            <a:r>
              <a:rPr lang="en-MY" dirty="0" err="1" smtClean="0"/>
              <a:t>Infratentorial</a:t>
            </a:r>
            <a:r>
              <a:rPr lang="en-MY" dirty="0" smtClean="0"/>
              <a:t> </a:t>
            </a:r>
            <a:r>
              <a:rPr lang="en-MY" dirty="0"/>
              <a:t>lesions (especially in the brainstem) have higher risk of conversion to </a:t>
            </a:r>
            <a:r>
              <a:rPr lang="en-MY" dirty="0" smtClean="0"/>
              <a:t>CDMS.</a:t>
            </a:r>
            <a:r>
              <a:rPr lang="en-MY" baseline="30000" dirty="0" smtClean="0"/>
              <a:t>31</a:t>
            </a:r>
            <a:endParaRPr lang="en-MY" baseline="30000" dirty="0"/>
          </a:p>
          <a:p>
            <a:endParaRPr lang="en-MY" sz="2200" dirty="0" smtClean="0"/>
          </a:p>
          <a:p>
            <a:pPr marL="0" indent="0">
              <a:buNone/>
            </a:pPr>
            <a:r>
              <a:rPr lang="en-MY" dirty="0"/>
              <a:t>   </a:t>
            </a:r>
            <a:r>
              <a:rPr lang="en-MY" dirty="0" smtClean="0"/>
              <a:t> </a:t>
            </a:r>
            <a:r>
              <a:rPr lang="en-MY" sz="1400" dirty="0" smtClean="0"/>
              <a:t>26</a:t>
            </a:r>
            <a:r>
              <a:rPr lang="en-MY" sz="1400" dirty="0"/>
              <a:t>. Miller DH, </a:t>
            </a:r>
            <a:r>
              <a:rPr lang="en-MY" sz="1400" dirty="0" smtClean="0"/>
              <a:t>et al. </a:t>
            </a:r>
            <a:r>
              <a:rPr lang="en-MY" sz="1400" dirty="0"/>
              <a:t>Lancet Neurol. 2012;11(2):</a:t>
            </a:r>
            <a:r>
              <a:rPr lang="en-MY" sz="1400" dirty="0" smtClean="0"/>
              <a:t>157-169</a:t>
            </a:r>
          </a:p>
          <a:p>
            <a:pPr marL="0" indent="0">
              <a:buNone/>
            </a:pPr>
            <a:r>
              <a:rPr lang="en-MY" sz="1400" dirty="0"/>
              <a:t>     </a:t>
            </a:r>
            <a:r>
              <a:rPr lang="en-MY" sz="1400" dirty="0" smtClean="0"/>
              <a:t> 30</a:t>
            </a:r>
            <a:r>
              <a:rPr lang="en-MY" sz="1400" dirty="0"/>
              <a:t>. </a:t>
            </a:r>
            <a:r>
              <a:rPr lang="en-MY" sz="1400" dirty="0" err="1"/>
              <a:t>Sombekke</a:t>
            </a:r>
            <a:r>
              <a:rPr lang="en-MY" sz="1400" dirty="0"/>
              <a:t> MH, </a:t>
            </a:r>
            <a:r>
              <a:rPr lang="en-MY" sz="1400" dirty="0" smtClean="0"/>
              <a:t>et </a:t>
            </a:r>
            <a:r>
              <a:rPr lang="en-MY" sz="1400" dirty="0"/>
              <a:t>al. </a:t>
            </a:r>
            <a:r>
              <a:rPr lang="en-MY" sz="1400" dirty="0" smtClean="0"/>
              <a:t>Neurology</a:t>
            </a:r>
            <a:r>
              <a:rPr lang="en-MY" sz="1400" dirty="0"/>
              <a:t>. 2013;80(1):</a:t>
            </a:r>
            <a:r>
              <a:rPr lang="en-MY" sz="1400" dirty="0" smtClean="0"/>
              <a:t>69-75</a:t>
            </a:r>
          </a:p>
          <a:p>
            <a:pPr marL="0" indent="0">
              <a:buNone/>
            </a:pPr>
            <a:r>
              <a:rPr lang="en-MY" sz="1400" dirty="0"/>
              <a:t>     </a:t>
            </a:r>
            <a:r>
              <a:rPr lang="en-MY" sz="1400" dirty="0" smtClean="0"/>
              <a:t> 31</a:t>
            </a:r>
            <a:r>
              <a:rPr lang="en-MY" sz="1400" dirty="0"/>
              <a:t>. </a:t>
            </a:r>
            <a:r>
              <a:rPr lang="en-MY" sz="1400" dirty="0" err="1"/>
              <a:t>Tintore</a:t>
            </a:r>
            <a:r>
              <a:rPr lang="en-MY" sz="1400" dirty="0"/>
              <a:t> M, </a:t>
            </a:r>
            <a:r>
              <a:rPr lang="en-MY" sz="1400" dirty="0" smtClean="0"/>
              <a:t>et </a:t>
            </a:r>
            <a:r>
              <a:rPr lang="en-MY" sz="1400" dirty="0"/>
              <a:t>al. </a:t>
            </a:r>
            <a:r>
              <a:rPr lang="en-MY" sz="1400" dirty="0" smtClean="0"/>
              <a:t>Neurology. 2010;75(21</a:t>
            </a:r>
            <a:r>
              <a:rPr lang="en-MY" sz="1400" dirty="0"/>
              <a:t>):1933-1938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1100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sz="3200" b="1" dirty="0" smtClean="0">
                <a:solidFill>
                  <a:schemeClr val="tx1"/>
                </a:solidFill>
              </a:rPr>
              <a:t>MRI findings</a:t>
            </a:r>
            <a:endParaRPr lang="en-MY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44678" cy="4873752"/>
          </a:xfrm>
        </p:spPr>
        <p:txBody>
          <a:bodyPr>
            <a:normAutofit/>
          </a:bodyPr>
          <a:lstStyle/>
          <a:p>
            <a:r>
              <a:rPr lang="en-US" altLang="en-US" sz="2800" dirty="0">
                <a:ea typeface="ＭＳ Ｐゴシック" pitchFamily="-108" charset="-128"/>
              </a:rPr>
              <a:t>What can the radiologist conclude from the MRI? </a:t>
            </a:r>
          </a:p>
          <a:p>
            <a:endParaRPr lang="en-US" altLang="en-US" sz="2000" dirty="0">
              <a:ea typeface="ＭＳ Ｐゴシック" pitchFamily="-108" charset="-128"/>
            </a:endParaRPr>
          </a:p>
          <a:p>
            <a:r>
              <a:rPr lang="en-US" altLang="en-US" sz="2800" dirty="0">
                <a:ea typeface="ＭＳ Ｐゴシック" pitchFamily="-108" charset="-128"/>
              </a:rPr>
              <a:t>How should the MRI report be worded?</a:t>
            </a:r>
          </a:p>
          <a:p>
            <a:endParaRPr lang="en-MY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1762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297" y="168622"/>
            <a:ext cx="8666920" cy="1368630"/>
          </a:xfrm>
        </p:spPr>
        <p:txBody>
          <a:bodyPr>
            <a:noAutofit/>
          </a:bodyPr>
          <a:lstStyle/>
          <a:p>
            <a:r>
              <a:rPr lang="en-US" altLang="en-US" sz="2400" b="1" dirty="0">
                <a:solidFill>
                  <a:schemeClr val="tx1"/>
                </a:solidFill>
                <a:ea typeface="ＭＳ Ｐゴシック" pitchFamily="-108" charset="-128"/>
              </a:rPr>
              <a:t>MRI REPORT IN SUSPECTED CASES OF MS/ PATIENT </a:t>
            </a:r>
            <a:r>
              <a:rPr lang="en-US" altLang="en-US" sz="2400" b="1" dirty="0">
                <a:solidFill>
                  <a:srgbClr val="FF0000"/>
                </a:solidFill>
                <a:ea typeface="ＭＳ Ｐゴシック" pitchFamily="-108" charset="-128"/>
              </a:rPr>
              <a:t>PRESENTING WITH CIS TO PREDICT CONVERSION</a:t>
            </a:r>
            <a:r>
              <a:rPr lang="en-US" altLang="en-US" sz="2400" b="1" dirty="0">
                <a:solidFill>
                  <a:srgbClr val="FFFF00"/>
                </a:solidFill>
                <a:ea typeface="ＭＳ Ｐゴシック" pitchFamily="-108" charset="-128"/>
              </a:rPr>
              <a:t> </a:t>
            </a:r>
            <a:r>
              <a:rPr lang="en-US" altLang="en-US" sz="2400" b="1" dirty="0">
                <a:solidFill>
                  <a:schemeClr val="tx1"/>
                </a:solidFill>
                <a:ea typeface="ＭＳ Ｐゴシック" pitchFamily="-108" charset="-128"/>
              </a:rPr>
              <a:t>TO </a:t>
            </a:r>
            <a:r>
              <a:rPr lang="en-US" altLang="en-US" sz="2400" b="1" dirty="0" smtClean="0">
                <a:solidFill>
                  <a:schemeClr val="tx1"/>
                </a:solidFill>
                <a:ea typeface="ＭＳ Ｐゴシック" pitchFamily="-108" charset="-128"/>
              </a:rPr>
              <a:t>CDMS</a:t>
            </a:r>
            <a:endParaRPr lang="en-MY" sz="24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72476"/>
            <a:ext cx="7957930" cy="2667000"/>
          </a:xfrm>
        </p:spPr>
        <p:txBody>
          <a:bodyPr/>
          <a:lstStyle/>
          <a:p>
            <a:r>
              <a:rPr lang="en-US" altLang="en-US" dirty="0">
                <a:ea typeface="ＭＳ Ｐゴシック" pitchFamily="-108" charset="-128"/>
              </a:rPr>
              <a:t>Look for evidence of </a:t>
            </a:r>
            <a:r>
              <a:rPr lang="en-US" altLang="en-US" dirty="0" smtClean="0">
                <a:ea typeface="ＭＳ Ｐゴシック" pitchFamily="-108" charset="-128"/>
              </a:rPr>
              <a:t>DIS </a:t>
            </a:r>
            <a:r>
              <a:rPr lang="en-US" altLang="en-US" dirty="0">
                <a:ea typeface="ＭＳ Ｐゴシック" pitchFamily="-108" charset="-128"/>
              </a:rPr>
              <a:t>on </a:t>
            </a:r>
            <a:r>
              <a:rPr lang="en-US" altLang="en-US" dirty="0" smtClean="0">
                <a:ea typeface="ＭＳ Ｐゴシック" pitchFamily="-108" charset="-128"/>
              </a:rPr>
              <a:t>T2/FLAIR </a:t>
            </a:r>
            <a:r>
              <a:rPr lang="en-US" altLang="en-US" dirty="0">
                <a:ea typeface="ＭＳ Ｐゴシック" pitchFamily="-108" charset="-128"/>
              </a:rPr>
              <a:t>using MS criteria</a:t>
            </a:r>
          </a:p>
          <a:p>
            <a:r>
              <a:rPr lang="en-US" altLang="en-US" dirty="0">
                <a:ea typeface="ＭＳ Ｐゴシック" pitchFamily="-108" charset="-128"/>
              </a:rPr>
              <a:t>Look for evidence of </a:t>
            </a:r>
            <a:r>
              <a:rPr lang="en-US" altLang="en-US" dirty="0" smtClean="0">
                <a:ea typeface="ＭＳ Ｐゴシック" pitchFamily="-108" charset="-128"/>
              </a:rPr>
              <a:t>DIT</a:t>
            </a:r>
          </a:p>
          <a:p>
            <a:pPr marL="0" indent="0">
              <a:buNone/>
            </a:pPr>
            <a:r>
              <a:rPr lang="en-US" altLang="en-US" sz="2400" dirty="0">
                <a:ea typeface="ＭＳ Ｐゴシック" pitchFamily="-108" charset="-128"/>
              </a:rPr>
              <a:t> </a:t>
            </a:r>
            <a:r>
              <a:rPr lang="en-US" altLang="en-US" sz="2400" dirty="0" smtClean="0">
                <a:ea typeface="ＭＳ Ｐゴシック" pitchFamily="-108" charset="-128"/>
              </a:rPr>
              <a:t>   T1-Gd: </a:t>
            </a:r>
            <a:r>
              <a:rPr lang="en-US" altLang="en-US" sz="2400" dirty="0">
                <a:ea typeface="ＭＳ Ｐゴシック" pitchFamily="-108" charset="-128"/>
              </a:rPr>
              <a:t>enhancing lesion amongst </a:t>
            </a:r>
            <a:r>
              <a:rPr lang="en-US" altLang="en-US" sz="2400" dirty="0" smtClean="0">
                <a:ea typeface="ＭＳ Ｐゴシック" pitchFamily="-108" charset="-128"/>
              </a:rPr>
              <a:t>non-enhancing   </a:t>
            </a:r>
          </a:p>
          <a:p>
            <a:pPr marL="0" indent="0">
              <a:buNone/>
            </a:pPr>
            <a:r>
              <a:rPr lang="en-US" altLang="en-US" dirty="0">
                <a:ea typeface="ＭＳ Ｐゴシック" pitchFamily="-108" charset="-128"/>
              </a:rPr>
              <a:t> </a:t>
            </a:r>
            <a:r>
              <a:rPr lang="en-US" altLang="en-US" dirty="0" smtClean="0">
                <a:ea typeface="ＭＳ Ｐゴシック" pitchFamily="-108" charset="-128"/>
              </a:rPr>
              <a:t>               </a:t>
            </a:r>
            <a:r>
              <a:rPr lang="en-US" altLang="en-US" dirty="0">
                <a:ea typeface="ＭＳ Ｐゴシック" pitchFamily="-108" charset="-128"/>
              </a:rPr>
              <a:t> </a:t>
            </a:r>
            <a:r>
              <a:rPr lang="en-US" altLang="en-US" sz="2400" dirty="0" smtClean="0">
                <a:ea typeface="ＭＳ Ｐゴシック" pitchFamily="-108" charset="-128"/>
              </a:rPr>
              <a:t>lesions</a:t>
            </a:r>
            <a:endParaRPr lang="en-US" altLang="en-US" dirty="0" smtClean="0">
              <a:ea typeface="ＭＳ Ｐゴシック" pitchFamily="-108" charset="-128"/>
            </a:endParaRPr>
          </a:p>
          <a:p>
            <a:pPr marL="0" indent="0">
              <a:buNone/>
            </a:pPr>
            <a:r>
              <a:rPr lang="en-US" altLang="en-US" sz="2400" dirty="0">
                <a:ea typeface="ＭＳ Ｐゴシック" pitchFamily="-108" charset="-128"/>
              </a:rPr>
              <a:t> </a:t>
            </a:r>
            <a:r>
              <a:rPr lang="en-US" altLang="en-US" sz="2400" dirty="0" smtClean="0">
                <a:ea typeface="ＭＳ Ｐゴシック" pitchFamily="-108" charset="-128"/>
              </a:rPr>
              <a:t>   T2: new/enlarging </a:t>
            </a:r>
            <a:r>
              <a:rPr lang="en-US" altLang="en-US" sz="2400" dirty="0">
                <a:ea typeface="ＭＳ Ｐゴシック" pitchFamily="-108" charset="-128"/>
              </a:rPr>
              <a:t>T2 lesions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0576" y="4681292"/>
            <a:ext cx="7957930" cy="153397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None/>
            </a:pPr>
            <a:r>
              <a:rPr lang="en-MY" altLang="en-US" b="1" dirty="0">
                <a:ea typeface="ＭＳ Ｐゴシック" pitchFamily="-108" charset="-128"/>
              </a:rPr>
              <a:t>Conclusion:</a:t>
            </a:r>
          </a:p>
          <a:p>
            <a:pPr defTabSz="914400"/>
            <a:r>
              <a:rPr lang="en-MY" altLang="en-US" sz="2000" b="1" dirty="0">
                <a:solidFill>
                  <a:srgbClr val="FF0000"/>
                </a:solidFill>
                <a:ea typeface="ＭＳ Ｐゴシック" pitchFamily="-108" charset="-128"/>
              </a:rPr>
              <a:t>Multiple T2/FLAIR </a:t>
            </a:r>
            <a:r>
              <a:rPr lang="en-MY" altLang="en-US" sz="2000" b="1" dirty="0" err="1">
                <a:solidFill>
                  <a:srgbClr val="FF0000"/>
                </a:solidFill>
                <a:ea typeface="ＭＳ Ｐゴシック" pitchFamily="-108" charset="-128"/>
              </a:rPr>
              <a:t>hyperintensities</a:t>
            </a:r>
            <a:r>
              <a:rPr lang="en-MY" altLang="en-US" sz="2000" b="1" dirty="0">
                <a:solidFill>
                  <a:srgbClr val="FF0000"/>
                </a:solidFill>
                <a:ea typeface="ＭＳ Ｐゴシック" pitchFamily="-108" charset="-128"/>
              </a:rPr>
              <a:t> which </a:t>
            </a:r>
            <a:r>
              <a:rPr lang="en-MY" altLang="en-US" sz="2000" b="1" dirty="0" err="1" smtClean="0">
                <a:solidFill>
                  <a:srgbClr val="FF0000"/>
                </a:solidFill>
                <a:ea typeface="ＭＳ Ｐゴシック" pitchFamily="-108" charset="-128"/>
              </a:rPr>
              <a:t>fulfill</a:t>
            </a:r>
            <a:r>
              <a:rPr lang="en-MY" altLang="en-US" sz="2000" b="1" dirty="0" smtClean="0">
                <a:solidFill>
                  <a:srgbClr val="FF0000"/>
                </a:solidFill>
                <a:ea typeface="ＭＳ Ｐゴシック" pitchFamily="-108" charset="-128"/>
              </a:rPr>
              <a:t>/do </a:t>
            </a:r>
            <a:r>
              <a:rPr lang="en-MY" altLang="en-US" sz="2000" b="1" dirty="0">
                <a:solidFill>
                  <a:srgbClr val="FF0000"/>
                </a:solidFill>
                <a:ea typeface="ＭＳ Ｐゴシック" pitchFamily="-108" charset="-128"/>
              </a:rPr>
              <a:t>not </a:t>
            </a:r>
            <a:r>
              <a:rPr lang="en-MY" altLang="en-US" sz="2000" b="1" dirty="0" err="1">
                <a:solidFill>
                  <a:srgbClr val="FF0000"/>
                </a:solidFill>
                <a:ea typeface="ＭＳ Ｐゴシック" pitchFamily="-108" charset="-128"/>
              </a:rPr>
              <a:t>fulfill</a:t>
            </a:r>
            <a:r>
              <a:rPr lang="en-MY" altLang="en-US" sz="2000" b="1" dirty="0">
                <a:solidFill>
                  <a:srgbClr val="FF0000"/>
                </a:solidFill>
                <a:ea typeface="ＭＳ Ｐゴシック" pitchFamily="-108" charset="-128"/>
              </a:rPr>
              <a:t> </a:t>
            </a:r>
            <a:r>
              <a:rPr lang="en-MY" altLang="en-US" sz="2000" b="1" dirty="0" smtClean="0">
                <a:solidFill>
                  <a:srgbClr val="FF0000"/>
                </a:solidFill>
                <a:ea typeface="ＭＳ Ｐゴシック" pitchFamily="-108" charset="-128"/>
              </a:rPr>
              <a:t>McDonald </a:t>
            </a:r>
            <a:r>
              <a:rPr lang="en-MY" altLang="en-US" sz="2000" b="1" dirty="0">
                <a:solidFill>
                  <a:srgbClr val="FF0000"/>
                </a:solidFill>
                <a:ea typeface="ＭＳ Ｐゴシック" pitchFamily="-108" charset="-128"/>
              </a:rPr>
              <a:t>2010 criteria for Demyelinating Disease of </a:t>
            </a:r>
            <a:r>
              <a:rPr lang="en-MY" altLang="en-US" sz="2000" b="1" dirty="0" smtClean="0">
                <a:solidFill>
                  <a:srgbClr val="FF0000"/>
                </a:solidFill>
                <a:ea typeface="ＭＳ Ｐゴシック" pitchFamily="-108" charset="-128"/>
              </a:rPr>
              <a:t>MS. </a:t>
            </a:r>
            <a:r>
              <a:rPr lang="en-MY" altLang="en-US" sz="2000" b="1" dirty="0">
                <a:solidFill>
                  <a:srgbClr val="FF0000"/>
                </a:solidFill>
                <a:ea typeface="ＭＳ Ｐゴシック" pitchFamily="-108" charset="-128"/>
              </a:rPr>
              <a:t>Clinical </a:t>
            </a:r>
            <a:r>
              <a:rPr lang="en-MY" altLang="en-US" sz="2000" b="1" dirty="0" smtClean="0">
                <a:solidFill>
                  <a:srgbClr val="FF0000"/>
                </a:solidFill>
                <a:ea typeface="ＭＳ Ｐゴシック" pitchFamily="-108" charset="-128"/>
              </a:rPr>
              <a:t>co-relation </a:t>
            </a:r>
            <a:r>
              <a:rPr lang="en-MY" altLang="en-US" sz="2000" b="1" dirty="0">
                <a:solidFill>
                  <a:srgbClr val="FF0000"/>
                </a:solidFill>
                <a:ea typeface="ＭＳ Ｐゴシック" pitchFamily="-108" charset="-128"/>
              </a:rPr>
              <a:t>is advised.</a:t>
            </a:r>
          </a:p>
        </p:txBody>
      </p:sp>
    </p:spTree>
    <p:extLst>
      <p:ext uri="{BB962C8B-B14F-4D97-AF65-F5344CB8AC3E}">
        <p14:creationId xmlns:p14="http://schemas.microsoft.com/office/powerpoint/2010/main" val="3801556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200" b="1" dirty="0">
                <a:solidFill>
                  <a:schemeClr val="tx1"/>
                </a:solidFill>
                <a:ea typeface="ＭＳ Ｐゴシック" pitchFamily="-108" charset="-128"/>
              </a:rPr>
              <a:t>Caution</a:t>
            </a:r>
            <a:endParaRPr lang="en-MY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199" y="1600200"/>
            <a:ext cx="7878417" cy="4873752"/>
          </a:xfrm>
        </p:spPr>
        <p:txBody>
          <a:bodyPr/>
          <a:lstStyle/>
          <a:p>
            <a:r>
              <a:rPr lang="en-US" altLang="en-US" sz="2800" dirty="0">
                <a:ea typeface="ＭＳ Ｐゴシック" pitchFamily="-108" charset="-128"/>
              </a:rPr>
              <a:t>McDonald Criteria should only be applied:</a:t>
            </a:r>
            <a:r>
              <a:rPr lang="en-US" altLang="en-US" sz="2800" baseline="30000" dirty="0">
                <a:ea typeface="ＭＳ Ｐゴシック" pitchFamily="-108" charset="-128"/>
              </a:rPr>
              <a:t>20</a:t>
            </a:r>
          </a:p>
          <a:p>
            <a:pPr lvl="1"/>
            <a:endParaRPr lang="en-US" altLang="en-US" sz="2000" dirty="0">
              <a:ea typeface="ＭＳ Ｐゴシック" pitchFamily="-108" charset="-128"/>
            </a:endParaRPr>
          </a:p>
          <a:p>
            <a:pPr lvl="1"/>
            <a:r>
              <a:rPr lang="en-US" altLang="en-US" sz="2400" dirty="0">
                <a:ea typeface="ＭＳ Ｐゴシック" pitchFamily="-108" charset="-128"/>
              </a:rPr>
              <a:t>in patients who present with typical CIS suggestive of MS</a:t>
            </a:r>
          </a:p>
          <a:p>
            <a:pPr lvl="1"/>
            <a:endParaRPr lang="en-US" altLang="en-US" sz="2000" dirty="0">
              <a:ea typeface="ＭＳ Ｐゴシック" pitchFamily="-108" charset="-128"/>
            </a:endParaRPr>
          </a:p>
          <a:p>
            <a:pPr lvl="1"/>
            <a:r>
              <a:rPr lang="en-US" altLang="en-US" sz="2400" dirty="0">
                <a:ea typeface="ＭＳ Ｐゴシック" pitchFamily="-108" charset="-128"/>
              </a:rPr>
              <a:t>symptoms consistent with a CNS inflammatory demyelinating disease 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8508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Caution</a:t>
            </a:r>
            <a:endParaRPr lang="en-MY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57930" cy="4873752"/>
          </a:xfrm>
        </p:spPr>
        <p:txBody>
          <a:bodyPr/>
          <a:lstStyle/>
          <a:p>
            <a:r>
              <a:rPr lang="en-US" altLang="en-US" sz="2800" dirty="0">
                <a:ea typeface="ＭＳ Ｐゴシック" pitchFamily="-108" charset="-128"/>
              </a:rPr>
              <a:t>McDonald Criteria should only be </a:t>
            </a:r>
            <a:r>
              <a:rPr lang="en-US" altLang="en-US" sz="2800" dirty="0" smtClean="0">
                <a:ea typeface="ＭＳ Ｐゴシック" pitchFamily="-108" charset="-128"/>
              </a:rPr>
              <a:t>applied:</a:t>
            </a:r>
            <a:r>
              <a:rPr lang="en-US" altLang="en-US" sz="2800" baseline="30000" dirty="0" smtClean="0">
                <a:ea typeface="ＭＳ Ｐゴシック" pitchFamily="-108" charset="-128"/>
              </a:rPr>
              <a:t>20</a:t>
            </a:r>
            <a:endParaRPr lang="en-US" altLang="en-US" sz="2800" baseline="30000" dirty="0">
              <a:ea typeface="ＭＳ Ｐゴシック" pitchFamily="-108" charset="-128"/>
            </a:endParaRPr>
          </a:p>
          <a:p>
            <a:pPr lvl="1"/>
            <a:endParaRPr lang="en-US" altLang="en-US" sz="2000" dirty="0" smtClean="0">
              <a:ea typeface="ＭＳ Ｐゴシック" pitchFamily="-108" charset="-128"/>
            </a:endParaRPr>
          </a:p>
          <a:p>
            <a:pPr marL="542925" lvl="1" indent="-277813"/>
            <a:r>
              <a:rPr lang="en-US" altLang="en-US" sz="2400" dirty="0" smtClean="0">
                <a:ea typeface="ＭＳ Ｐゴシック" pitchFamily="-108" charset="-128"/>
              </a:rPr>
              <a:t>in </a:t>
            </a:r>
            <a:r>
              <a:rPr lang="en-US" altLang="en-US" sz="2400" dirty="0">
                <a:ea typeface="ＭＳ Ｐゴシック" pitchFamily="-108" charset="-128"/>
              </a:rPr>
              <a:t>patients who present with </a:t>
            </a:r>
            <a:r>
              <a:rPr lang="en-US" altLang="en-US" sz="2400" dirty="0" smtClean="0">
                <a:ea typeface="ＭＳ Ｐゴシック" pitchFamily="-108" charset="-128"/>
              </a:rPr>
              <a:t>typical CIS </a:t>
            </a:r>
            <a:r>
              <a:rPr lang="en-US" altLang="en-US" sz="2400" dirty="0">
                <a:ea typeface="ＭＳ Ｐゴシック" pitchFamily="-108" charset="-128"/>
              </a:rPr>
              <a:t>suggestive of MS</a:t>
            </a:r>
          </a:p>
          <a:p>
            <a:pPr marL="542925" lvl="1" indent="-277813"/>
            <a:endParaRPr lang="en-US" altLang="en-US" sz="2000" dirty="0">
              <a:ea typeface="ＭＳ Ｐゴシック" pitchFamily="-108" charset="-128"/>
            </a:endParaRPr>
          </a:p>
          <a:p>
            <a:pPr marL="542925" lvl="1" indent="-277813"/>
            <a:r>
              <a:rPr lang="en-US" altLang="en-US" sz="2400" dirty="0">
                <a:ea typeface="ＭＳ Ｐゴシック" pitchFamily="-108" charset="-128"/>
              </a:rPr>
              <a:t>symptoms consistent with a CNS inflammatory demyelinating disease </a:t>
            </a:r>
          </a:p>
          <a:p>
            <a:endParaRPr lang="en-MY" dirty="0" smtClean="0"/>
          </a:p>
          <a:p>
            <a:endParaRPr lang="en-MY" dirty="0"/>
          </a:p>
          <a:p>
            <a:pPr marL="0" indent="0">
              <a:buNone/>
            </a:pPr>
            <a:r>
              <a:rPr lang="en-MY" dirty="0" smtClean="0"/>
              <a:t>   </a:t>
            </a:r>
            <a:r>
              <a:rPr lang="en-MY" sz="1400" dirty="0" smtClean="0"/>
              <a:t>20. </a:t>
            </a:r>
            <a:r>
              <a:rPr lang="en-MY" sz="1400" dirty="0" err="1" smtClean="0"/>
              <a:t>Polman</a:t>
            </a:r>
            <a:r>
              <a:rPr lang="en-MY" sz="1400" dirty="0" smtClean="0"/>
              <a:t> </a:t>
            </a:r>
            <a:r>
              <a:rPr lang="en-MY" sz="1400" dirty="0"/>
              <a:t>CH, et al. Ann Neurol. 2011;69(2):292-302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6649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3200" dirty="0" smtClean="0">
                <a:solidFill>
                  <a:schemeClr val="tx1"/>
                </a:solidFill>
                <a:ea typeface="ＭＳ Ｐゴシック" pitchFamily="-108" charset="-128"/>
              </a:rPr>
              <a:t>Dissemination in Space</a:t>
            </a:r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3160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altLang="en-US" sz="3600" b="1" dirty="0" smtClean="0">
                <a:solidFill>
                  <a:schemeClr val="tx1"/>
                </a:solidFill>
                <a:ea typeface="ＭＳ Ｐゴシック" pitchFamily="-108" charset="-128"/>
              </a:rPr>
              <a:t>Periventricular  lesions: </a:t>
            </a:r>
            <a:r>
              <a:rPr lang="en-US" altLang="en-US" sz="4000" dirty="0" smtClean="0">
                <a:ea typeface="ＭＳ Ｐゴシック" pitchFamily="-108" charset="-128"/>
              </a:rPr>
              <a:t/>
            </a:r>
            <a:br>
              <a:rPr lang="en-US" altLang="en-US" sz="4000" dirty="0" smtClean="0">
                <a:ea typeface="ＭＳ Ｐゴシック" pitchFamily="-108" charset="-128"/>
              </a:rPr>
            </a:br>
            <a:r>
              <a:rPr lang="en-US" altLang="en-US" sz="3100" b="1" dirty="0" smtClean="0">
                <a:solidFill>
                  <a:srgbClr val="FF0000"/>
                </a:solidFill>
                <a:ea typeface="ＭＳ Ｐゴシック" pitchFamily="-108" charset="-128"/>
              </a:rPr>
              <a:t>Within </a:t>
            </a:r>
            <a:r>
              <a:rPr lang="en-US" altLang="en-US" sz="3100" b="1" dirty="0" smtClean="0">
                <a:solidFill>
                  <a:srgbClr val="FF0000"/>
                </a:solidFill>
                <a:ea typeface="ＭＳ Ｐゴシック" pitchFamily="-108" charset="-128"/>
              </a:rPr>
              <a:t>1 cm </a:t>
            </a:r>
            <a:r>
              <a:rPr lang="en-US" altLang="en-US" sz="3100" b="1" dirty="0" smtClean="0">
                <a:solidFill>
                  <a:schemeClr val="tx1"/>
                </a:solidFill>
                <a:ea typeface="ＭＳ Ｐゴシック" pitchFamily="-108" charset="-128"/>
              </a:rPr>
              <a:t>from ventricular margin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4040188" cy="1020763"/>
          </a:xfrm>
        </p:spPr>
        <p:txBody>
          <a:bodyPr/>
          <a:lstStyle/>
          <a:p>
            <a:r>
              <a:rPr lang="en-US" altLang="en-US" sz="2800" dirty="0" smtClean="0">
                <a:ea typeface="ＭＳ Ｐゴシック" pitchFamily="-108" charset="-128"/>
              </a:rPr>
              <a:t>MS:</a:t>
            </a:r>
          </a:p>
          <a:p>
            <a:r>
              <a:rPr lang="en-US" altLang="en-US" sz="2800" dirty="0">
                <a:ea typeface="ＭＳ Ｐゴシック" pitchFamily="-108" charset="-128"/>
              </a:rPr>
              <a:t>P</a:t>
            </a:r>
            <a:r>
              <a:rPr lang="en-US" altLang="en-US" sz="2800" dirty="0" smtClean="0">
                <a:ea typeface="ＭＳ Ｐゴシック" pitchFamily="-108" charset="-128"/>
              </a:rPr>
              <a:t>eriventricular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8200" y="1143000"/>
            <a:ext cx="4230757" cy="1268896"/>
          </a:xfrm>
        </p:spPr>
        <p:txBody>
          <a:bodyPr/>
          <a:lstStyle/>
          <a:p>
            <a:r>
              <a:rPr lang="en-US" altLang="en-US" dirty="0" smtClean="0">
                <a:ea typeface="ＭＳ Ｐゴシック" pitchFamily="-108" charset="-128"/>
              </a:rPr>
              <a:t>SMALL VESSELS </a:t>
            </a:r>
            <a:r>
              <a:rPr lang="en-US" altLang="en-US" dirty="0" smtClean="0">
                <a:ea typeface="ＭＳ Ｐゴシック" pitchFamily="-108" charset="-128"/>
              </a:rPr>
              <a:t>ISCHAEMIA: Deep </a:t>
            </a:r>
            <a:r>
              <a:rPr lang="en-US" altLang="en-US" dirty="0" smtClean="0">
                <a:ea typeface="ＭＳ Ｐゴシック" pitchFamily="-108" charset="-128"/>
              </a:rPr>
              <a:t>white </a:t>
            </a:r>
            <a:r>
              <a:rPr lang="en-US" altLang="en-US" dirty="0" smtClean="0">
                <a:ea typeface="ＭＳ Ｐゴシック" pitchFamily="-108" charset="-128"/>
              </a:rPr>
              <a:t>matter/subcortical</a:t>
            </a:r>
            <a:endParaRPr lang="en-US" altLang="en-US" dirty="0" smtClean="0">
              <a:ea typeface="ＭＳ Ｐゴシック" pitchFamily="-108" charset="-128"/>
            </a:endParaRPr>
          </a:p>
        </p:txBody>
      </p:sp>
      <p:pic>
        <p:nvPicPr>
          <p:cNvPr id="28677" name="Picture 2" descr="C:\Users\Rosezain\Desktop\SMALL VESSELS ISCHEMIA\t2_tse_tra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83" t="11852" r="8588" b="6789"/>
          <a:stretch>
            <a:fillRect/>
          </a:stretch>
        </p:blipFill>
        <p:spPr>
          <a:xfrm>
            <a:off x="4929809" y="2514600"/>
            <a:ext cx="3695079" cy="4148138"/>
          </a:xfrm>
        </p:spPr>
      </p:pic>
      <p:pic>
        <p:nvPicPr>
          <p:cNvPr id="28678" name="Picture 3" descr="C:\Users\Rosezain\Desktop\EMIRA SHAKILA MS\t2_blade_tra_320 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06" t="10043" r="11450" b="6789"/>
          <a:stretch>
            <a:fillRect/>
          </a:stretch>
        </p:blipFill>
        <p:spPr>
          <a:xfrm>
            <a:off x="533400" y="2514600"/>
            <a:ext cx="3887788" cy="4157663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905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MS SEVER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4" t="13333" r="10181" b="6667"/>
          <a:stretch>
            <a:fillRect/>
          </a:stretch>
        </p:blipFill>
        <p:spPr bwMode="auto">
          <a:xfrm>
            <a:off x="5943600" y="3770236"/>
            <a:ext cx="3014663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200" b="1" dirty="0" smtClean="0">
                <a:solidFill>
                  <a:schemeClr val="tx1"/>
                </a:solidFill>
              </a:rPr>
              <a:t>Periventricular lesions</a:t>
            </a:r>
            <a:endParaRPr lang="en-MY" sz="32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5" name="Picture 1" descr="MS PUNCTATE SMAL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99" t="20000" r="12186" b="7777"/>
          <a:stretch>
            <a:fillRect/>
          </a:stretch>
        </p:blipFill>
        <p:spPr bwMode="auto">
          <a:xfrm>
            <a:off x="3048000" y="2551036"/>
            <a:ext cx="2973388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MS PERIVEMTRICULAR PUNCTAT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85" t="16667" r="13213" b="15555"/>
          <a:stretch>
            <a:fillRect/>
          </a:stretch>
        </p:blipFill>
        <p:spPr bwMode="auto">
          <a:xfrm>
            <a:off x="228600" y="1636636"/>
            <a:ext cx="2895600" cy="294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5697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sz="3200" b="1" dirty="0" smtClean="0">
                <a:solidFill>
                  <a:schemeClr val="tx1"/>
                </a:solidFill>
              </a:rPr>
              <a:t>Learning objectives</a:t>
            </a:r>
            <a:endParaRPr lang="en-MY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50696" cy="4873752"/>
          </a:xfrm>
        </p:spPr>
        <p:txBody>
          <a:bodyPr>
            <a:normAutofit fontScale="92500" lnSpcReduction="10000"/>
          </a:bodyPr>
          <a:lstStyle/>
          <a:p>
            <a:r>
              <a:rPr lang="en-MY" sz="2600" dirty="0" smtClean="0"/>
              <a:t>To understand the role of MRI in the diagnosis of MS</a:t>
            </a:r>
          </a:p>
          <a:p>
            <a:pPr>
              <a:buNone/>
            </a:pPr>
            <a:endParaRPr lang="en-MY" sz="2200" dirty="0" smtClean="0"/>
          </a:p>
          <a:p>
            <a:r>
              <a:rPr lang="en-MY" sz="2600" dirty="0" smtClean="0"/>
              <a:t>To understand the concept of: </a:t>
            </a:r>
          </a:p>
          <a:p>
            <a:pPr marL="542925" lvl="1" indent="-277813"/>
            <a:r>
              <a:rPr lang="en-MY" sz="2200" dirty="0" smtClean="0"/>
              <a:t>Clinical Isolated Syndrome (CIS)</a:t>
            </a:r>
          </a:p>
          <a:p>
            <a:pPr marL="542925" lvl="1" indent="-277813"/>
            <a:r>
              <a:rPr lang="en-MY" sz="2200" dirty="0" smtClean="0"/>
              <a:t>Dissemination in Space (DIS)</a:t>
            </a:r>
          </a:p>
          <a:p>
            <a:pPr marL="542925" lvl="1" indent="-277813"/>
            <a:r>
              <a:rPr lang="en-MY" sz="2200" dirty="0" smtClean="0"/>
              <a:t>Dissemination in Time (DIT)</a:t>
            </a:r>
          </a:p>
          <a:p>
            <a:pPr lvl="1"/>
            <a:endParaRPr lang="en-MY" sz="2200" dirty="0" smtClean="0"/>
          </a:p>
          <a:p>
            <a:r>
              <a:rPr lang="en-MY" sz="2600" dirty="0" smtClean="0"/>
              <a:t>To know differential diagnosis of MS</a:t>
            </a:r>
          </a:p>
          <a:p>
            <a:endParaRPr lang="en-MY" sz="2200" dirty="0" smtClean="0"/>
          </a:p>
          <a:p>
            <a:r>
              <a:rPr lang="en-MY" sz="2600" dirty="0" smtClean="0"/>
              <a:t>To know Reporting </a:t>
            </a:r>
            <a:r>
              <a:rPr lang="en-MY" sz="2600" dirty="0"/>
              <a:t>E</a:t>
            </a:r>
            <a:r>
              <a:rPr lang="en-MY" sz="2600" dirty="0" smtClean="0"/>
              <a:t>ssentials:</a:t>
            </a:r>
          </a:p>
          <a:p>
            <a:pPr marL="542925" lvl="1" indent="-277813"/>
            <a:r>
              <a:rPr lang="en-MY" sz="2200" dirty="0" smtClean="0"/>
              <a:t>In predicting conversion of CIS to </a:t>
            </a:r>
            <a:r>
              <a:rPr lang="en-US" altLang="en-US" sz="2000" dirty="0">
                <a:ea typeface="ＭＳ Ｐゴシック" pitchFamily="-108" charset="-128"/>
              </a:rPr>
              <a:t>CLINICAL DEFINITE MULTIPLE SCLEROSIS</a:t>
            </a:r>
            <a:r>
              <a:rPr lang="en-US" altLang="en-US" sz="2000" b="1" dirty="0">
                <a:ea typeface="ＭＳ Ｐゴシック" pitchFamily="-108" charset="-128"/>
              </a:rPr>
              <a:t> (</a:t>
            </a:r>
            <a:r>
              <a:rPr lang="en-MY" sz="2200" dirty="0" smtClean="0"/>
              <a:t>CDMS)</a:t>
            </a:r>
            <a:endParaRPr lang="en-MY" sz="2200" dirty="0" smtClean="0"/>
          </a:p>
          <a:p>
            <a:pPr marL="542925" lvl="1" indent="-277813"/>
            <a:r>
              <a:rPr lang="en-MY" sz="2200" dirty="0" smtClean="0"/>
              <a:t>In the follow-up of MS cases</a:t>
            </a:r>
          </a:p>
          <a:p>
            <a:pPr lvl="1"/>
            <a:endParaRPr lang="en-MY" dirty="0" smtClean="0"/>
          </a:p>
          <a:p>
            <a:endParaRPr lang="en-MY" dirty="0" smtClean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4102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606"/>
            <a:ext cx="7467600" cy="1143000"/>
          </a:xfrm>
        </p:spPr>
        <p:txBody>
          <a:bodyPr>
            <a:normAutofit/>
          </a:bodyPr>
          <a:lstStyle/>
          <a:p>
            <a:r>
              <a:rPr lang="en-US" altLang="en-US" sz="3200" b="1" dirty="0" err="1" smtClean="0">
                <a:solidFill>
                  <a:schemeClr val="tx1"/>
                </a:solidFill>
                <a:ea typeface="ＭＳ Ｐゴシック" pitchFamily="-108" charset="-128"/>
              </a:rPr>
              <a:t>Juxtacortical</a:t>
            </a:r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 lesions/U </a:t>
            </a:r>
            <a:r>
              <a:rPr lang="en-US" altLang="en-US" sz="3200" b="1" dirty="0" err="1" smtClean="0">
                <a:solidFill>
                  <a:schemeClr val="tx1"/>
                </a:solidFill>
                <a:ea typeface="ＭＳ Ｐゴシック" pitchFamily="-108" charset="-128"/>
              </a:rPr>
              <a:t>fibres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TextBox 5"/>
          <p:cNvSpPr txBox="1">
            <a:spLocks noChangeArrowheads="1"/>
          </p:cNvSpPr>
          <p:nvPr/>
        </p:nvSpPr>
        <p:spPr bwMode="auto">
          <a:xfrm>
            <a:off x="549964" y="5929313"/>
            <a:ext cx="40433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2000" dirty="0">
                <a:latin typeface="+mn-lt"/>
              </a:rPr>
              <a:t>I</a:t>
            </a:r>
            <a:r>
              <a:rPr lang="en-US" altLang="en-US" sz="2000" dirty="0" smtClean="0">
                <a:latin typeface="+mn-lt"/>
              </a:rPr>
              <a:t>nvolvement </a:t>
            </a:r>
            <a:r>
              <a:rPr lang="en-US" altLang="en-US" sz="2000" dirty="0">
                <a:latin typeface="+mn-lt"/>
              </a:rPr>
              <a:t>of </a:t>
            </a:r>
            <a:r>
              <a:rPr lang="en-US" altLang="en-US" sz="2000" dirty="0" err="1">
                <a:latin typeface="+mn-lt"/>
              </a:rPr>
              <a:t>juxtacortical</a:t>
            </a:r>
            <a:r>
              <a:rPr lang="en-US" altLang="en-US" sz="2000" dirty="0">
                <a:latin typeface="+mn-lt"/>
              </a:rPr>
              <a:t> WM  in </a:t>
            </a:r>
            <a:r>
              <a:rPr lang="en-US" altLang="en-US" sz="2000" dirty="0" smtClean="0">
                <a:latin typeface="+mn-lt"/>
              </a:rPr>
              <a:t>MS</a:t>
            </a:r>
            <a:endParaRPr lang="en-US" altLang="en-US" sz="2000" dirty="0">
              <a:latin typeface="+mn-lt"/>
            </a:endParaRPr>
          </a:p>
        </p:txBody>
      </p:sp>
      <p:sp>
        <p:nvSpPr>
          <p:cNvPr id="5" name="TextBox 7"/>
          <p:cNvSpPr txBox="1">
            <a:spLocks noChangeArrowheads="1"/>
          </p:cNvSpPr>
          <p:nvPr/>
        </p:nvSpPr>
        <p:spPr bwMode="auto">
          <a:xfrm>
            <a:off x="4919316" y="5933660"/>
            <a:ext cx="392531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dirty="0" err="1">
                <a:latin typeface="+mn-lt"/>
              </a:rPr>
              <a:t>Juxtacortical</a:t>
            </a:r>
            <a:r>
              <a:rPr lang="en-US" altLang="en-US" sz="2000" dirty="0">
                <a:latin typeface="+mn-lt"/>
              </a:rPr>
              <a:t> WM </a:t>
            </a:r>
            <a:r>
              <a:rPr lang="en-US" altLang="en-US" sz="2000" dirty="0" smtClean="0">
                <a:latin typeface="+mn-lt"/>
              </a:rPr>
              <a:t>not </a:t>
            </a:r>
            <a:r>
              <a:rPr lang="en-US" altLang="en-US" sz="2000" dirty="0">
                <a:latin typeface="+mn-lt"/>
              </a:rPr>
              <a:t>involved in patient with </a:t>
            </a:r>
            <a:r>
              <a:rPr lang="en-US" altLang="en-US" sz="2000" dirty="0" smtClean="0">
                <a:latin typeface="+mn-lt"/>
              </a:rPr>
              <a:t>hypertension</a:t>
            </a:r>
            <a:endParaRPr lang="en-US" altLang="en-US" sz="2000" dirty="0">
              <a:latin typeface="+mn-lt"/>
            </a:endParaRPr>
          </a:p>
        </p:txBody>
      </p:sp>
      <p:pic>
        <p:nvPicPr>
          <p:cNvPr id="6" name="Picture 10" descr="SMALL VESSELS ISCHEMIA SUBCORTIC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4" t="21111" r="18626" b="13333"/>
          <a:stretch>
            <a:fillRect/>
          </a:stretch>
        </p:blipFill>
        <p:spPr bwMode="auto">
          <a:xfrm>
            <a:off x="4724400" y="1219199"/>
            <a:ext cx="4254500" cy="465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Content Placeholder 7" descr="MS JUXTACORTICAL LESIONS .jpg"/>
          <p:cNvPicPr>
            <a:picLocks noChangeAspect="1"/>
          </p:cNvPicPr>
          <p:nvPr/>
        </p:nvPicPr>
        <p:blipFill>
          <a:blip r:embed="rId3">
            <a:lum bright="-16000" contrast="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11" t="20203" r="16328" b="10768"/>
          <a:stretch>
            <a:fillRect/>
          </a:stretch>
        </p:blipFill>
        <p:spPr>
          <a:xfrm>
            <a:off x="381000" y="1219200"/>
            <a:ext cx="4432300" cy="4659313"/>
          </a:xfrm>
          <a:prstGeom prst="rect">
            <a:avLst/>
          </a:prstGeom>
        </p:spPr>
      </p:pic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5562600" y="3886200"/>
            <a:ext cx="762000" cy="1143000"/>
          </a:xfrm>
          <a:prstGeom prst="ellipse">
            <a:avLst/>
          </a:prstGeom>
          <a:noFill/>
          <a:ln w="38100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3276600" y="3581400"/>
            <a:ext cx="685800" cy="533400"/>
          </a:xfrm>
          <a:prstGeom prst="ellipse">
            <a:avLst/>
          </a:prstGeom>
          <a:noFill/>
          <a:ln w="38100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2057400" y="4114800"/>
            <a:ext cx="533400" cy="457200"/>
          </a:xfrm>
          <a:prstGeom prst="ellipse">
            <a:avLst/>
          </a:prstGeom>
          <a:noFill/>
          <a:ln w="38100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66547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>
          <a:xfrm>
            <a:off x="285750" y="0"/>
            <a:ext cx="4819650" cy="1258957"/>
          </a:xfrm>
        </p:spPr>
        <p:txBody>
          <a:bodyPr>
            <a:noAutofit/>
          </a:bodyPr>
          <a:lstStyle/>
          <a:p>
            <a:r>
              <a:rPr lang="en-US" altLang="en-US" sz="3200" b="1" dirty="0" err="1" smtClean="0">
                <a:solidFill>
                  <a:schemeClr val="tx1"/>
                </a:solidFill>
                <a:ea typeface="ＭＳ Ｐゴシック" pitchFamily="-108" charset="-128"/>
              </a:rPr>
              <a:t>Infratentorial</a:t>
            </a:r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  fossa involvement</a:t>
            </a:r>
          </a:p>
        </p:txBody>
      </p:sp>
      <p:sp>
        <p:nvSpPr>
          <p:cNvPr id="31747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altLang="en-US" sz="2400" dirty="0" smtClean="0">
                <a:ea typeface="ＭＳ Ｐゴシック" pitchFamily="-108" charset="-128"/>
              </a:rPr>
              <a:t>MS</a:t>
            </a:r>
          </a:p>
        </p:txBody>
      </p:sp>
      <p:sp>
        <p:nvSpPr>
          <p:cNvPr id="31748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759192" y="6138726"/>
            <a:ext cx="3541713" cy="639762"/>
          </a:xfrm>
        </p:spPr>
        <p:txBody>
          <a:bodyPr/>
          <a:lstStyle/>
          <a:p>
            <a:pPr algn="ctr"/>
            <a:r>
              <a:rPr lang="en-US" altLang="en-US" sz="2000" dirty="0" smtClean="0">
                <a:ea typeface="ＭＳ Ｐゴシック" pitchFamily="-108" charset="-128"/>
              </a:rPr>
              <a:t>OSMOTIC DEMYELINATION</a:t>
            </a:r>
          </a:p>
        </p:txBody>
      </p:sp>
      <p:pic>
        <p:nvPicPr>
          <p:cNvPr id="31749" name="Content Placeholder 5" descr="t2_blade_tra_320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6" t="7892" r="11609" b="8453"/>
          <a:stretch>
            <a:fillRect/>
          </a:stretch>
        </p:blipFill>
        <p:spPr>
          <a:xfrm>
            <a:off x="539960" y="2174875"/>
            <a:ext cx="3503612" cy="3951288"/>
          </a:xfrm>
        </p:spPr>
      </p:pic>
      <p:sp>
        <p:nvSpPr>
          <p:cNvPr id="31750" name="TextBox 8"/>
          <p:cNvSpPr txBox="1">
            <a:spLocks noChangeArrowheads="1"/>
          </p:cNvSpPr>
          <p:nvPr/>
        </p:nvSpPr>
        <p:spPr bwMode="auto">
          <a:xfrm>
            <a:off x="3571875" y="2286000"/>
            <a:ext cx="5000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1800"/>
              <a:t>T2</a:t>
            </a:r>
          </a:p>
        </p:txBody>
      </p:sp>
      <p:pic>
        <p:nvPicPr>
          <p:cNvPr id="31751" name="Picture 2" descr="C:\Users\Rosezain\Desktop\TOXIC METABOLIC ENCEPHALOPATHY\t2_tra_FLAIR 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58" t="15468" r="13339" b="8597"/>
          <a:stretch>
            <a:fillRect/>
          </a:stretch>
        </p:blipFill>
        <p:spPr>
          <a:xfrm>
            <a:off x="5402130" y="3606664"/>
            <a:ext cx="2403475" cy="2587625"/>
          </a:xfrm>
        </p:spPr>
      </p:pic>
      <p:sp>
        <p:nvSpPr>
          <p:cNvPr id="31752" name="TextBox 10"/>
          <p:cNvSpPr txBox="1">
            <a:spLocks noChangeArrowheads="1"/>
          </p:cNvSpPr>
          <p:nvPr/>
        </p:nvSpPr>
        <p:spPr bwMode="auto">
          <a:xfrm>
            <a:off x="5500688" y="214313"/>
            <a:ext cx="2857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2000" b="1">
                <a:solidFill>
                  <a:schemeClr val="bg1"/>
                </a:solidFill>
              </a:rPr>
              <a:t>ISCHEMIC  LESION</a:t>
            </a:r>
          </a:p>
        </p:txBody>
      </p:sp>
      <p:pic>
        <p:nvPicPr>
          <p:cNvPr id="31753" name="Picture 9" descr="t2_tse_tra post fossa ischemia 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2" r="7849" b="6998"/>
          <a:stretch>
            <a:fillRect/>
          </a:stretch>
        </p:blipFill>
        <p:spPr bwMode="auto">
          <a:xfrm>
            <a:off x="5402130" y="561355"/>
            <a:ext cx="2357437" cy="304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1" name="Text Placeholder 5"/>
          <p:cNvSpPr txBox="1">
            <a:spLocks/>
          </p:cNvSpPr>
          <p:nvPr/>
        </p:nvSpPr>
        <p:spPr>
          <a:xfrm>
            <a:off x="4765820" y="49434"/>
            <a:ext cx="3541713" cy="6397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vert="horz" rtlCol="0" anchor="ctr">
            <a:noAutofit/>
          </a:bodyPr>
          <a:lstStyle>
            <a:lvl1pPr marL="0" indent="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Tx/>
              <a:buNone/>
              <a:defRPr kumimoji="0" sz="2000" b="1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/>
            <a:r>
              <a:rPr lang="en-US" altLang="en-US" dirty="0" smtClean="0">
                <a:ea typeface="ＭＳ Ｐゴシック" pitchFamily="-108" charset="-128"/>
              </a:rPr>
              <a:t>ISCHAEMIC  </a:t>
            </a:r>
            <a:r>
              <a:rPr lang="en-US" altLang="en-US" dirty="0">
                <a:ea typeface="ＭＳ Ｐゴシック" pitchFamily="-108" charset="-128"/>
              </a:rPr>
              <a:t>LESION</a:t>
            </a:r>
          </a:p>
        </p:txBody>
      </p:sp>
    </p:spTree>
    <p:extLst>
      <p:ext uri="{BB962C8B-B14F-4D97-AF65-F5344CB8AC3E}">
        <p14:creationId xmlns:p14="http://schemas.microsoft.com/office/powerpoint/2010/main" val="3580016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50"/>
            <a:ext cx="7467600" cy="759032"/>
          </a:xfrm>
        </p:spPr>
        <p:txBody>
          <a:bodyPr>
            <a:normAutofit/>
          </a:bodyPr>
          <a:lstStyle/>
          <a:p>
            <a:r>
              <a:rPr lang="en-MY" sz="3200" b="1" dirty="0" smtClean="0">
                <a:solidFill>
                  <a:schemeClr val="tx1"/>
                </a:solidFill>
              </a:rPr>
              <a:t>MS: Spinal cord</a:t>
            </a:r>
            <a:endParaRPr lang="en-MY" sz="32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7" r="9804"/>
          <a:stretch>
            <a:fillRect/>
          </a:stretch>
        </p:blipFill>
        <p:spPr bwMode="auto">
          <a:xfrm>
            <a:off x="304800" y="828260"/>
            <a:ext cx="3048000" cy="569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ERV_Ax T2.jpg"/>
          <p:cNvPicPr>
            <a:picLocks noChangeAspect="1"/>
          </p:cNvPicPr>
          <p:nvPr/>
        </p:nvPicPr>
        <p:blipFill>
          <a:blip r:embed="rId3">
            <a:lum bright="-1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55" t="42828" r="35556" b="32072"/>
          <a:stretch>
            <a:fillRect/>
          </a:stretch>
        </p:blipFill>
        <p:spPr bwMode="auto">
          <a:xfrm>
            <a:off x="3657600" y="828260"/>
            <a:ext cx="2644775" cy="21367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CERV_Ax T2 1.jpg"/>
          <p:cNvPicPr>
            <a:picLocks noChangeAspect="1"/>
          </p:cNvPicPr>
          <p:nvPr/>
        </p:nvPicPr>
        <p:blipFill>
          <a:blip r:embed="rId4">
            <a:lum bright="-16000" contrast="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77" t="47119" r="39999" b="35844"/>
          <a:stretch>
            <a:fillRect/>
          </a:stretch>
        </p:blipFill>
        <p:spPr bwMode="auto">
          <a:xfrm>
            <a:off x="6400800" y="821910"/>
            <a:ext cx="2616200" cy="213995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4"/>
          <p:cNvSpPr txBox="1">
            <a:spLocks noChangeArrowheads="1"/>
          </p:cNvSpPr>
          <p:nvPr/>
        </p:nvSpPr>
        <p:spPr bwMode="auto">
          <a:xfrm>
            <a:off x="3657599" y="3352800"/>
            <a:ext cx="4373217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+mn-lt"/>
              </a:rPr>
              <a:t>Common: cervical </a:t>
            </a:r>
            <a:r>
              <a:rPr lang="en-US" altLang="en-US" dirty="0" smtClean="0">
                <a:latin typeface="+mn-lt"/>
              </a:rPr>
              <a:t>&amp; </a:t>
            </a:r>
            <a:r>
              <a:rPr lang="en-US" altLang="en-US" dirty="0" err="1">
                <a:latin typeface="+mn-lt"/>
              </a:rPr>
              <a:t>cervico</a:t>
            </a:r>
            <a:r>
              <a:rPr lang="en-US" altLang="en-US" dirty="0">
                <a:latin typeface="+mn-lt"/>
              </a:rPr>
              <a:t>-thoracic cord</a:t>
            </a:r>
          </a:p>
          <a:p>
            <a:pPr eaLnBrk="1" hangingPunct="1"/>
            <a:endParaRPr lang="en-US" altLang="en-US" dirty="0">
              <a:latin typeface="+mn-lt"/>
            </a:endParaRPr>
          </a:p>
          <a:p>
            <a:pPr eaLnBrk="1" hangingPunct="1"/>
            <a:r>
              <a:rPr lang="en-US" altLang="en-US" dirty="0">
                <a:latin typeface="+mn-lt"/>
              </a:rPr>
              <a:t>Short segment lesion </a:t>
            </a:r>
            <a:r>
              <a:rPr lang="en-US" altLang="en-US" dirty="0" smtClean="0">
                <a:latin typeface="+mn-lt"/>
              </a:rPr>
              <a:t>&lt;3 </a:t>
            </a:r>
            <a:r>
              <a:rPr lang="en-US" altLang="en-US" dirty="0">
                <a:latin typeface="+mn-lt"/>
              </a:rPr>
              <a:t>vert length</a:t>
            </a:r>
          </a:p>
          <a:p>
            <a:pPr eaLnBrk="1" hangingPunct="1"/>
            <a:endParaRPr lang="en-US" altLang="en-US" dirty="0">
              <a:latin typeface="+mn-lt"/>
            </a:endParaRPr>
          </a:p>
          <a:p>
            <a:pPr eaLnBrk="1" hangingPunct="1"/>
            <a:r>
              <a:rPr lang="en-US" altLang="en-US" dirty="0">
                <a:latin typeface="+mn-lt"/>
              </a:rPr>
              <a:t>Peripheral lesion: ventrolateral or dorsolateral</a:t>
            </a:r>
          </a:p>
        </p:txBody>
      </p:sp>
    </p:spTree>
    <p:extLst>
      <p:ext uri="{BB962C8B-B14F-4D97-AF65-F5344CB8AC3E}">
        <p14:creationId xmlns:p14="http://schemas.microsoft.com/office/powerpoint/2010/main" val="39456530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81416" cy="719275"/>
          </a:xfrm>
        </p:spPr>
        <p:txBody>
          <a:bodyPr>
            <a:normAutofit/>
          </a:bodyPr>
          <a:lstStyle/>
          <a:p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Classic </a:t>
            </a:r>
            <a:r>
              <a:rPr lang="en-US" altLang="en-US" sz="3200" b="1" dirty="0">
                <a:solidFill>
                  <a:schemeClr val="tx1"/>
                </a:solidFill>
                <a:ea typeface="ＭＳ Ｐゴシック" pitchFamily="-108" charset="-128"/>
              </a:rPr>
              <a:t>MS: </a:t>
            </a:r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Typical appearance</a:t>
            </a:r>
            <a:endParaRPr lang="en-MY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199" y="1070120"/>
            <a:ext cx="8037443" cy="1421296"/>
          </a:xfrm>
        </p:spPr>
        <p:txBody>
          <a:bodyPr/>
          <a:lstStyle/>
          <a:p>
            <a:r>
              <a:rPr lang="en-MY" dirty="0" smtClean="0"/>
              <a:t>Elongated </a:t>
            </a:r>
            <a:r>
              <a:rPr lang="en-MY" dirty="0"/>
              <a:t>oval regions of increased water (plaques)  </a:t>
            </a:r>
          </a:p>
          <a:p>
            <a:r>
              <a:rPr lang="en-MY" dirty="0"/>
              <a:t>P</a:t>
            </a:r>
            <a:r>
              <a:rPr lang="en-MY" dirty="0" smtClean="0"/>
              <a:t>erpendicular </a:t>
            </a:r>
            <a:r>
              <a:rPr lang="en-MY" dirty="0"/>
              <a:t>to the margins of the lateral </a:t>
            </a:r>
            <a:r>
              <a:rPr lang="en-MY" dirty="0" smtClean="0"/>
              <a:t>ventricles </a:t>
            </a:r>
            <a:r>
              <a:rPr lang="en-MY" dirty="0" smtClean="0"/>
              <a:t>(</a:t>
            </a:r>
            <a:r>
              <a:rPr lang="en-MY" dirty="0"/>
              <a:t>DAWSONS FINGERS) 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27" b="6163"/>
          <a:stretch>
            <a:fillRect/>
          </a:stretch>
        </p:blipFill>
        <p:spPr>
          <a:xfrm>
            <a:off x="4678367" y="2438400"/>
            <a:ext cx="3651250" cy="4143375"/>
          </a:xfrm>
          <a:prstGeom prst="rect">
            <a:avLst/>
          </a:prstGeom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516" y="2438400"/>
            <a:ext cx="4143375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86432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Dissemination in Time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04922" cy="4873752"/>
          </a:xfrm>
        </p:spPr>
        <p:txBody>
          <a:bodyPr/>
          <a:lstStyle/>
          <a:p>
            <a:r>
              <a:rPr lang="en-MY" sz="2800" dirty="0" smtClean="0"/>
              <a:t>DIT </a:t>
            </a:r>
            <a:r>
              <a:rPr lang="en-MY" sz="2800" dirty="0"/>
              <a:t>can be established in </a:t>
            </a:r>
            <a:r>
              <a:rPr lang="en-MY" sz="2800" b="1" dirty="0" smtClean="0">
                <a:solidFill>
                  <a:srgbClr val="FF0000"/>
                </a:solidFill>
              </a:rPr>
              <a:t>1 </a:t>
            </a:r>
            <a:r>
              <a:rPr lang="en-MY" sz="2800" b="1" dirty="0">
                <a:solidFill>
                  <a:srgbClr val="FF0000"/>
                </a:solidFill>
              </a:rPr>
              <a:t>of </a:t>
            </a:r>
            <a:r>
              <a:rPr lang="en-MY" sz="2800" b="1" dirty="0" smtClean="0">
                <a:solidFill>
                  <a:srgbClr val="FF0000"/>
                </a:solidFill>
              </a:rPr>
              <a:t>2 </a:t>
            </a:r>
            <a:r>
              <a:rPr lang="en-MY" sz="2800" b="1" dirty="0">
                <a:solidFill>
                  <a:srgbClr val="FF0000"/>
                </a:solidFill>
              </a:rPr>
              <a:t>ways on MRI </a:t>
            </a:r>
          </a:p>
          <a:p>
            <a:endParaRPr lang="en-MY" sz="2000" dirty="0"/>
          </a:p>
          <a:p>
            <a:pPr marL="715963" indent="-450850">
              <a:buSzPct val="100000"/>
              <a:buFont typeface="+mj-lt"/>
              <a:buAutoNum type="arabicPeriod"/>
            </a:pPr>
            <a:r>
              <a:rPr lang="en-MY" dirty="0" smtClean="0"/>
              <a:t>A </a:t>
            </a:r>
            <a:r>
              <a:rPr lang="en-MY" dirty="0"/>
              <a:t>NEW lesion when compared to a previous scan</a:t>
            </a:r>
          </a:p>
          <a:p>
            <a:pPr marL="1073150" indent="-357188">
              <a:buSzPct val="100000"/>
              <a:buFont typeface="+mj-lt"/>
              <a:buAutoNum type="romanLcPeriod"/>
            </a:pPr>
            <a:r>
              <a:rPr lang="en-MY" dirty="0" smtClean="0"/>
              <a:t>T2 </a:t>
            </a:r>
            <a:r>
              <a:rPr lang="en-MY" dirty="0"/>
              <a:t>bright lesion, </a:t>
            </a:r>
            <a:r>
              <a:rPr lang="en-MY" dirty="0" smtClean="0"/>
              <a:t>and/or</a:t>
            </a:r>
            <a:endParaRPr lang="en-MY" dirty="0"/>
          </a:p>
          <a:p>
            <a:pPr marL="1073150" indent="-357188">
              <a:buSzPct val="100000"/>
              <a:buFont typeface="+mj-lt"/>
              <a:buAutoNum type="romanLcPeriod"/>
            </a:pPr>
            <a:r>
              <a:rPr lang="en-MY" dirty="0"/>
              <a:t> </a:t>
            </a:r>
            <a:r>
              <a:rPr lang="en-MY" dirty="0" smtClean="0"/>
              <a:t>gadolinium-enhancing </a:t>
            </a:r>
            <a:r>
              <a:rPr lang="en-MY" dirty="0"/>
              <a:t>lesion</a:t>
            </a:r>
          </a:p>
          <a:p>
            <a:endParaRPr lang="en-MY" sz="2000" dirty="0"/>
          </a:p>
          <a:p>
            <a:pPr marL="715963" indent="-450850">
              <a:buSzPct val="100000"/>
              <a:buFont typeface="+mj-lt"/>
              <a:buAutoNum type="arabicPeriod" startAt="2"/>
            </a:pPr>
            <a:r>
              <a:rPr lang="en-MY" dirty="0" smtClean="0"/>
              <a:t>presence </a:t>
            </a:r>
            <a:r>
              <a:rPr lang="en-MY" dirty="0"/>
              <a:t>of asymptomatic ENHANCING lesion </a:t>
            </a:r>
            <a:r>
              <a:rPr lang="en-MY" b="1" u="sng" dirty="0" smtClean="0">
                <a:solidFill>
                  <a:srgbClr val="FF0000"/>
                </a:solidFill>
              </a:rPr>
              <a:t>&amp;</a:t>
            </a:r>
            <a:r>
              <a:rPr lang="en-MY" b="1" dirty="0" smtClean="0">
                <a:solidFill>
                  <a:srgbClr val="FF0000"/>
                </a:solidFill>
              </a:rPr>
              <a:t> </a:t>
            </a:r>
            <a:r>
              <a:rPr lang="en-MY" dirty="0" smtClean="0"/>
              <a:t>a </a:t>
            </a:r>
            <a:r>
              <a:rPr lang="en-MY" dirty="0"/>
              <a:t>NON-ENHANCING lesion in one scan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2477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Dissemination in Time - on </a:t>
            </a:r>
            <a:r>
              <a:rPr lang="en-US" altLang="en-US" sz="3200" b="1" dirty="0">
                <a:solidFill>
                  <a:schemeClr val="tx1"/>
                </a:solidFill>
                <a:ea typeface="ＭＳ Ｐゴシック" pitchFamily="-108" charset="-128"/>
              </a:rPr>
              <a:t>T2</a:t>
            </a:r>
            <a:endParaRPr lang="en-MY" sz="3200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4" name="Content Placeholder 3" descr="thmb_459d42d83fd2enew-t2-lesion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306"/>
          <a:stretch>
            <a:fillRect/>
          </a:stretch>
        </p:blipFill>
        <p:spPr>
          <a:xfrm>
            <a:off x="500063" y="1500188"/>
            <a:ext cx="3571875" cy="4048125"/>
          </a:xfrm>
          <a:prstGeom prst="rect">
            <a:avLst/>
          </a:prstGeom>
        </p:spPr>
      </p:pic>
      <p:pic>
        <p:nvPicPr>
          <p:cNvPr id="5" name="Content Placeholder 3" descr="thmb_459d42d83fd2enew-t2-lesion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33"/>
          <a:stretch>
            <a:fillRect/>
          </a:stretch>
        </p:blipFill>
        <p:spPr bwMode="auto">
          <a:xfrm>
            <a:off x="4638261" y="1500188"/>
            <a:ext cx="3732627" cy="4053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>
            <a:off x="6143625" y="2756452"/>
            <a:ext cx="0" cy="413302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7215190" y="3169754"/>
            <a:ext cx="1586" cy="430213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1784350" y="3465513"/>
            <a:ext cx="1588" cy="393700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5"/>
          <p:cNvSpPr txBox="1">
            <a:spLocks noChangeArrowheads="1"/>
          </p:cNvSpPr>
          <p:nvPr/>
        </p:nvSpPr>
        <p:spPr bwMode="auto">
          <a:xfrm>
            <a:off x="622852" y="5566331"/>
            <a:ext cx="330621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+mn-lt"/>
              </a:rPr>
              <a:t>Single lesion </a:t>
            </a:r>
            <a:r>
              <a:rPr lang="en-US" altLang="en-US" sz="2000" dirty="0" smtClean="0">
                <a:solidFill>
                  <a:schemeClr val="tx1"/>
                </a:solidFill>
                <a:latin typeface="+mn-lt"/>
              </a:rPr>
              <a:t>of </a:t>
            </a:r>
            <a:r>
              <a:rPr lang="en-US" altLang="en-US" sz="2000" dirty="0">
                <a:solidFill>
                  <a:schemeClr val="tx1"/>
                </a:solidFill>
                <a:latin typeface="+mn-lt"/>
              </a:rPr>
              <a:t>T2WI </a:t>
            </a:r>
            <a:r>
              <a:rPr lang="en-US" altLang="en-US" sz="2000" dirty="0" smtClean="0">
                <a:solidFill>
                  <a:schemeClr val="tx1"/>
                </a:solidFill>
                <a:latin typeface="+mn-lt"/>
              </a:rPr>
              <a:t>on </a:t>
            </a:r>
            <a:r>
              <a:rPr lang="en-US" altLang="en-US" sz="2000" dirty="0" smtClean="0">
                <a:solidFill>
                  <a:schemeClr val="tx1"/>
                </a:solidFill>
                <a:latin typeface="+mn-lt"/>
              </a:rPr>
              <a:t>initial </a:t>
            </a:r>
            <a:r>
              <a:rPr lang="en-US" altLang="en-US" sz="2000" dirty="0">
                <a:solidFill>
                  <a:schemeClr val="tx1"/>
                </a:solidFill>
                <a:latin typeface="+mn-lt"/>
              </a:rPr>
              <a:t>MRI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714875" y="5561154"/>
            <a:ext cx="35718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+mn-lt"/>
              </a:rPr>
              <a:t>Two new lesions </a:t>
            </a:r>
            <a:r>
              <a:rPr lang="en-US" altLang="en-US" sz="2000" dirty="0" smtClean="0">
                <a:solidFill>
                  <a:schemeClr val="tx1"/>
                </a:solidFill>
                <a:latin typeface="+mn-lt"/>
              </a:rPr>
              <a:t>of </a:t>
            </a:r>
            <a:r>
              <a:rPr lang="en-US" altLang="en-US" sz="2000" dirty="0">
                <a:solidFill>
                  <a:schemeClr val="tx1"/>
                </a:solidFill>
                <a:latin typeface="+mn-lt"/>
              </a:rPr>
              <a:t>T2WI </a:t>
            </a:r>
            <a:r>
              <a:rPr lang="en-US" altLang="en-US" sz="2000" dirty="0" smtClean="0">
                <a:solidFill>
                  <a:schemeClr val="tx1"/>
                </a:solidFill>
                <a:latin typeface="+mn-lt"/>
              </a:rPr>
              <a:t>at </a:t>
            </a:r>
            <a:r>
              <a:rPr lang="en-US" altLang="en-US" sz="2000" dirty="0">
                <a:solidFill>
                  <a:schemeClr val="tx1"/>
                </a:solidFill>
                <a:latin typeface="+mn-lt"/>
              </a:rPr>
              <a:t>3 </a:t>
            </a:r>
            <a:r>
              <a:rPr lang="en-US" altLang="en-US" sz="2000" dirty="0" smtClean="0">
                <a:solidFill>
                  <a:schemeClr val="tx1"/>
                </a:solidFill>
                <a:latin typeface="+mn-lt"/>
              </a:rPr>
              <a:t>months follow-up</a:t>
            </a:r>
            <a:endParaRPr lang="en-US" altLang="en-US" sz="20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03908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479" y="274638"/>
            <a:ext cx="7838660" cy="1143000"/>
          </a:xfrm>
        </p:spPr>
        <p:txBody>
          <a:bodyPr>
            <a:normAutofit/>
          </a:bodyPr>
          <a:lstStyle/>
          <a:p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Dissemination in Time - </a:t>
            </a:r>
            <a:r>
              <a:rPr lang="en-US" altLang="en-US" sz="3200" b="1" dirty="0">
                <a:solidFill>
                  <a:schemeClr val="tx1"/>
                </a:solidFill>
                <a:ea typeface="ＭＳ Ｐゴシック" pitchFamily="-108" charset="-128"/>
              </a:rPr>
              <a:t>on </a:t>
            </a:r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Post-</a:t>
            </a:r>
            <a:r>
              <a:rPr lang="en-US" altLang="en-US" sz="3200" b="1" dirty="0" err="1" smtClean="0">
                <a:solidFill>
                  <a:schemeClr val="tx1"/>
                </a:solidFill>
                <a:ea typeface="ＭＳ Ｐゴシック" pitchFamily="-108" charset="-128"/>
              </a:rPr>
              <a:t>Gd</a:t>
            </a:r>
            <a:endParaRPr lang="en-MY" sz="32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5" name="Content Placeholder 3" descr="thmb_459d428647814new-enhancing-lesion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50"/>
          <a:stretch>
            <a:fillRect/>
          </a:stretch>
        </p:blipFill>
        <p:spPr>
          <a:xfrm>
            <a:off x="928688" y="1890290"/>
            <a:ext cx="2994025" cy="3678237"/>
          </a:xfrm>
        </p:spPr>
      </p:pic>
      <p:pic>
        <p:nvPicPr>
          <p:cNvPr id="6" name="Content Placeholder 3" descr="thmb_459d428647814new-enhancing-lesion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50"/>
          <a:stretch>
            <a:fillRect/>
          </a:stretch>
        </p:blipFill>
        <p:spPr bwMode="auto">
          <a:xfrm>
            <a:off x="4929188" y="1890290"/>
            <a:ext cx="2994025" cy="367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>
            <a:off x="5857875" y="2981739"/>
            <a:ext cx="1588" cy="480177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6931025" y="2809461"/>
            <a:ext cx="2" cy="509579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6096000" y="3114252"/>
            <a:ext cx="304800" cy="304800"/>
          </a:xfrm>
          <a:prstGeom prst="ellipse">
            <a:avLst/>
          </a:prstGeom>
          <a:noFill/>
          <a:ln w="38100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5" name="TextBox 5"/>
          <p:cNvSpPr txBox="1">
            <a:spLocks noChangeArrowheads="1"/>
          </p:cNvSpPr>
          <p:nvPr/>
        </p:nvSpPr>
        <p:spPr bwMode="auto">
          <a:xfrm>
            <a:off x="1000125" y="5578536"/>
            <a:ext cx="28575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+mn-lt"/>
              </a:rPr>
              <a:t>MRI at presentation</a:t>
            </a:r>
          </a:p>
        </p:txBody>
      </p:sp>
      <p:sp>
        <p:nvSpPr>
          <p:cNvPr id="16" name="TextBox 6"/>
          <p:cNvSpPr txBox="1">
            <a:spLocks noChangeArrowheads="1"/>
          </p:cNvSpPr>
          <p:nvPr/>
        </p:nvSpPr>
        <p:spPr bwMode="auto">
          <a:xfrm>
            <a:off x="4823791" y="5565284"/>
            <a:ext cx="309769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+mn-lt"/>
              </a:rPr>
              <a:t>Repeat MRI in 3 </a:t>
            </a:r>
            <a:r>
              <a:rPr lang="en-US" altLang="en-US" sz="2000" dirty="0" smtClean="0">
                <a:solidFill>
                  <a:schemeClr val="tx1"/>
                </a:solidFill>
                <a:latin typeface="+mn-lt"/>
              </a:rPr>
              <a:t>months</a:t>
            </a:r>
            <a:endParaRPr lang="en-US" altLang="en-US" sz="200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601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sz="3200" b="1" dirty="0" smtClean="0">
                <a:solidFill>
                  <a:schemeClr val="tx1"/>
                </a:solidFill>
              </a:rPr>
              <a:t>Dissemination in Time in a </a:t>
            </a:r>
            <a:r>
              <a:rPr lang="en-MY" sz="3200" b="1" dirty="0" smtClean="0">
                <a:solidFill>
                  <a:srgbClr val="FF0000"/>
                </a:solidFill>
              </a:rPr>
              <a:t>Single </a:t>
            </a:r>
            <a:r>
              <a:rPr lang="en-MY" sz="3200" b="1" dirty="0" smtClean="0">
                <a:solidFill>
                  <a:schemeClr val="tx1"/>
                </a:solidFill>
              </a:rPr>
              <a:t>Scan</a:t>
            </a:r>
            <a:endParaRPr lang="en-MY" sz="3200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4" name="Content Placeholder 4" descr="enhancing lesion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57" t="8418" r="15094" b="12453"/>
          <a:stretch>
            <a:fillRect/>
          </a:stretch>
        </p:blipFill>
        <p:spPr>
          <a:xfrm>
            <a:off x="4724400" y="1378224"/>
            <a:ext cx="3890963" cy="3810000"/>
          </a:xfrm>
          <a:prstGeom prst="rect">
            <a:avLst/>
          </a:prstGeom>
        </p:spPr>
      </p:pic>
      <p:pic>
        <p:nvPicPr>
          <p:cNvPr id="5" name="Picture 5" descr="flair lesions pre enhancing 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49" t="4443" r="14708"/>
          <a:stretch>
            <a:fillRect/>
          </a:stretch>
        </p:blipFill>
        <p:spPr bwMode="auto">
          <a:xfrm>
            <a:off x="533400" y="1378224"/>
            <a:ext cx="3676749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228600" y="5357188"/>
            <a:ext cx="86106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dirty="0">
                <a:latin typeface="+mn-lt"/>
              </a:rPr>
              <a:t>FLAIR </a:t>
            </a:r>
            <a:r>
              <a:rPr lang="en-US" altLang="en-US" sz="2000" dirty="0" smtClean="0">
                <a:latin typeface="+mn-lt"/>
              </a:rPr>
              <a:t>image </a:t>
            </a:r>
            <a:r>
              <a:rPr lang="en-US" altLang="en-US" sz="2000" dirty="0">
                <a:latin typeface="+mn-lt"/>
              </a:rPr>
              <a:t>shows 4</a:t>
            </a:r>
            <a:r>
              <a:rPr lang="en-US" altLang="en-US" sz="2000" dirty="0" smtClean="0">
                <a:latin typeface="+mn-lt"/>
              </a:rPr>
              <a:t> </a:t>
            </a:r>
            <a:r>
              <a:rPr lang="en-US" altLang="en-US" sz="2000" dirty="0">
                <a:latin typeface="+mn-lt"/>
              </a:rPr>
              <a:t>lesions </a:t>
            </a:r>
            <a:r>
              <a:rPr lang="en-US" altLang="en-US" sz="2000" dirty="0" smtClean="0">
                <a:latin typeface="+mn-lt"/>
              </a:rPr>
              <a:t>(2 </a:t>
            </a:r>
            <a:r>
              <a:rPr lang="en-US" altLang="en-US" sz="2000" dirty="0">
                <a:latin typeface="+mn-lt"/>
              </a:rPr>
              <a:t>on the right </a:t>
            </a:r>
            <a:r>
              <a:rPr lang="en-US" altLang="en-US" sz="2000" dirty="0" smtClean="0">
                <a:latin typeface="+mn-lt"/>
              </a:rPr>
              <a:t>&amp; 2 </a:t>
            </a:r>
            <a:r>
              <a:rPr lang="en-US" altLang="en-US" sz="2000" dirty="0">
                <a:latin typeface="+mn-lt"/>
              </a:rPr>
              <a:t>on the left side). On </a:t>
            </a:r>
            <a:r>
              <a:rPr lang="en-US" altLang="en-US" sz="2000" dirty="0" smtClean="0">
                <a:latin typeface="+mn-lt"/>
              </a:rPr>
              <a:t>post-</a:t>
            </a:r>
            <a:r>
              <a:rPr lang="en-US" altLang="en-US" sz="2000" dirty="0" err="1" smtClean="0">
                <a:latin typeface="+mn-lt"/>
              </a:rPr>
              <a:t>Gd</a:t>
            </a:r>
            <a:r>
              <a:rPr lang="en-US" altLang="en-US" sz="2000" dirty="0" smtClean="0">
                <a:latin typeface="+mn-lt"/>
              </a:rPr>
              <a:t> image</a:t>
            </a:r>
            <a:r>
              <a:rPr lang="en-US" altLang="en-US" sz="2000" dirty="0" smtClean="0">
                <a:latin typeface="+mn-lt"/>
              </a:rPr>
              <a:t>, </a:t>
            </a:r>
            <a:r>
              <a:rPr lang="en-US" altLang="en-US" sz="2000" dirty="0">
                <a:latin typeface="+mn-lt"/>
              </a:rPr>
              <a:t>only </a:t>
            </a:r>
            <a:r>
              <a:rPr lang="en-US" altLang="en-US" sz="2000" dirty="0" smtClean="0">
                <a:latin typeface="+mn-lt"/>
              </a:rPr>
              <a:t>2 </a:t>
            </a:r>
            <a:r>
              <a:rPr lang="en-US" altLang="en-US" sz="2000" dirty="0">
                <a:latin typeface="+mn-lt"/>
              </a:rPr>
              <a:t>lesions show enhancement (arrowheads) whereas the other </a:t>
            </a:r>
            <a:r>
              <a:rPr lang="en-US" altLang="en-US" sz="2000" dirty="0" smtClean="0">
                <a:latin typeface="+mn-lt"/>
              </a:rPr>
              <a:t>2 </a:t>
            </a:r>
            <a:r>
              <a:rPr lang="en-US" altLang="en-US" sz="2000" dirty="0">
                <a:latin typeface="+mn-lt"/>
              </a:rPr>
              <a:t>do not. This presence of enhancing, as well as non-enhancing lesions in a single MRI indicates </a:t>
            </a:r>
            <a:r>
              <a:rPr lang="en-US" altLang="en-US" sz="2000" dirty="0" smtClean="0">
                <a:latin typeface="+mn-lt"/>
              </a:rPr>
              <a:t>DIT. </a:t>
            </a:r>
            <a:endParaRPr lang="en-US" alt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023403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5126"/>
            <a:ext cx="7467600" cy="692771"/>
          </a:xfrm>
        </p:spPr>
        <p:txBody>
          <a:bodyPr/>
          <a:lstStyle/>
          <a:p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Enhancement in MS plaques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4" name="Picture 8" descr="MS ENHANCEMENT RIN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39" t="7777" r="13901" b="7777"/>
          <a:stretch>
            <a:fillRect/>
          </a:stretch>
        </p:blipFill>
        <p:spPr bwMode="auto">
          <a:xfrm>
            <a:off x="3558208" y="4002015"/>
            <a:ext cx="2392018" cy="2635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0" descr="MS ENHANCEMENT NO EDEM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14" t="3333" r="12866" b="4443"/>
          <a:stretch>
            <a:fillRect/>
          </a:stretch>
        </p:blipFill>
        <p:spPr bwMode="auto">
          <a:xfrm>
            <a:off x="607456" y="3982464"/>
            <a:ext cx="2520057" cy="2646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2" descr="MS FAINT ENHANCEMENT FLAI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27" t="16667" r="12186" b="8888"/>
          <a:stretch>
            <a:fillRect/>
          </a:stretch>
        </p:blipFill>
        <p:spPr bwMode="auto">
          <a:xfrm>
            <a:off x="662608" y="1078907"/>
            <a:ext cx="2464905" cy="2708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3" descr="MS FAINT ENHANCEMENT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77" t="16667" r="10606" b="6667"/>
          <a:stretch>
            <a:fillRect/>
          </a:stretch>
        </p:blipFill>
        <p:spPr bwMode="auto">
          <a:xfrm>
            <a:off x="3554042" y="1085703"/>
            <a:ext cx="2396184" cy="2709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950225" y="4343400"/>
            <a:ext cx="3008037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  <a:ea typeface="ＭＳ Ｐゴシック" pitchFamily="-108" charset="-128"/>
              </a:rPr>
              <a:t>Ring enhancement:</a:t>
            </a:r>
          </a:p>
          <a:p>
            <a:pPr algn="ctr" eaLnBrk="1" hangingPunct="1"/>
            <a:r>
              <a:rPr lang="en-US" altLang="en-US" dirty="0">
                <a:latin typeface="+mn-lt"/>
                <a:ea typeface="ＭＳ Ｐゴシック" pitchFamily="-108" charset="-128"/>
              </a:rPr>
              <a:t>Usually </a:t>
            </a:r>
            <a:r>
              <a:rPr lang="en-US" altLang="en-US" b="1" dirty="0">
                <a:solidFill>
                  <a:srgbClr val="FF0000"/>
                </a:solidFill>
                <a:latin typeface="+mn-lt"/>
                <a:ea typeface="ＭＳ Ｐゴシック" pitchFamily="-108" charset="-128"/>
              </a:rPr>
              <a:t>no perilesional </a:t>
            </a:r>
            <a:r>
              <a:rPr lang="en-US" altLang="en-US" b="1" dirty="0" err="1">
                <a:solidFill>
                  <a:srgbClr val="FF0000"/>
                </a:solidFill>
                <a:latin typeface="+mn-lt"/>
                <a:ea typeface="ＭＳ Ｐゴシック" pitchFamily="-108" charset="-128"/>
              </a:rPr>
              <a:t>vasogenic</a:t>
            </a:r>
            <a:r>
              <a:rPr lang="en-US" altLang="en-US" b="1" dirty="0">
                <a:solidFill>
                  <a:srgbClr val="FF0000"/>
                </a:solidFill>
                <a:latin typeface="+mn-lt"/>
                <a:ea typeface="ＭＳ Ｐゴシック" pitchFamily="-108" charset="-128"/>
              </a:rPr>
              <a:t> </a:t>
            </a:r>
            <a:r>
              <a:rPr lang="en-US" altLang="en-US" b="1" dirty="0" err="1" smtClean="0">
                <a:solidFill>
                  <a:srgbClr val="FF0000"/>
                </a:solidFill>
                <a:latin typeface="+mn-lt"/>
                <a:ea typeface="ＭＳ Ｐゴシック" pitchFamily="-108" charset="-128"/>
              </a:rPr>
              <a:t>oedema</a:t>
            </a:r>
            <a:endParaRPr lang="en-US" altLang="en-US" b="1" dirty="0">
              <a:solidFill>
                <a:srgbClr val="FF0000"/>
              </a:solidFill>
              <a:latin typeface="+mn-lt"/>
              <a:ea typeface="ＭＳ Ｐゴシック" pitchFamily="-108" charset="-128"/>
            </a:endParaRP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5950226" y="1676400"/>
            <a:ext cx="300803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chemeClr val="tx1"/>
                </a:solidFill>
                <a:latin typeface="+mn-lt"/>
              </a:rPr>
              <a:t>Enhancement</a:t>
            </a:r>
            <a:r>
              <a:rPr lang="en-US" altLang="en-US" sz="2400" dirty="0" smtClean="0">
                <a:solidFill>
                  <a:schemeClr val="tx1"/>
                </a:solidFill>
                <a:latin typeface="+mn-lt"/>
              </a:rPr>
              <a:t>:    </a:t>
            </a:r>
            <a:r>
              <a:rPr lang="en-US" altLang="en-US" sz="2400" dirty="0" smtClean="0">
                <a:solidFill>
                  <a:schemeClr val="tx1"/>
                </a:solidFill>
                <a:latin typeface="+mn-lt"/>
              </a:rPr>
              <a:t>may </a:t>
            </a:r>
            <a:r>
              <a:rPr lang="en-US" altLang="en-US" sz="2400" dirty="0">
                <a:solidFill>
                  <a:schemeClr val="tx1"/>
                </a:solidFill>
                <a:latin typeface="+mn-lt"/>
              </a:rPr>
              <a:t>be faint</a:t>
            </a:r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2133596" y="2415204"/>
            <a:ext cx="381000" cy="381000"/>
          </a:xfrm>
          <a:prstGeom prst="ellipse">
            <a:avLst/>
          </a:prstGeom>
          <a:noFill/>
          <a:ln w="38100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4989439" y="2319122"/>
            <a:ext cx="381000" cy="381000"/>
          </a:xfrm>
          <a:prstGeom prst="ellipse">
            <a:avLst/>
          </a:prstGeom>
          <a:noFill/>
          <a:ln w="38100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6014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Content Placeholder 3" descr="44190beb771d38bad1bba512f0382a_gallery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6863" y="1928290"/>
            <a:ext cx="8237537" cy="3727532"/>
          </a:xfrm>
        </p:spPr>
      </p:pic>
      <p:sp>
        <p:nvSpPr>
          <p:cNvPr id="39940" name="TextBox 3"/>
          <p:cNvSpPr txBox="1">
            <a:spLocks noChangeArrowheads="1"/>
          </p:cNvSpPr>
          <p:nvPr/>
        </p:nvSpPr>
        <p:spPr bwMode="auto">
          <a:xfrm>
            <a:off x="457200" y="5923724"/>
            <a:ext cx="80772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dirty="0">
                <a:latin typeface="+mn-lt"/>
              </a:rPr>
              <a:t>            </a:t>
            </a:r>
            <a:r>
              <a:rPr lang="en-US" altLang="en-US" sz="2000" dirty="0" smtClean="0">
                <a:latin typeface="+mn-lt"/>
              </a:rPr>
              <a:t>     </a:t>
            </a:r>
            <a:r>
              <a:rPr lang="en-US" altLang="en-US" dirty="0">
                <a:latin typeface="+mn-lt"/>
              </a:rPr>
              <a:t>T1                              </a:t>
            </a:r>
            <a:r>
              <a:rPr lang="en-US" altLang="en-US" dirty="0" smtClean="0">
                <a:latin typeface="+mn-lt"/>
              </a:rPr>
              <a:t>T1-Gd                            T2</a:t>
            </a:r>
            <a:endParaRPr lang="en-US" altLang="en-US" dirty="0"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Enhancement in MS</a:t>
            </a:r>
            <a:endParaRPr lang="en-MY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322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81416" cy="1143000"/>
          </a:xfrm>
        </p:spPr>
        <p:txBody>
          <a:bodyPr>
            <a:normAutofit/>
          </a:bodyPr>
          <a:lstStyle/>
          <a:p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Overview of Demyelinating Diseases of the CNS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743739" cy="4873752"/>
          </a:xfrm>
        </p:spPr>
        <p:txBody>
          <a:bodyPr>
            <a:normAutofit fontScale="85000" lnSpcReduction="20000"/>
          </a:bodyPr>
          <a:lstStyle/>
          <a:p>
            <a:r>
              <a:rPr lang="en-MY" sz="3100" dirty="0"/>
              <a:t>The CNS can be affected by several </a:t>
            </a:r>
            <a:r>
              <a:rPr lang="en-MY" sz="3100" dirty="0" smtClean="0"/>
              <a:t>immunologically-mediated </a:t>
            </a:r>
            <a:r>
              <a:rPr lang="en-MY" sz="3100" dirty="0"/>
              <a:t>diseases that manifest with demyelination (loss of myelin) </a:t>
            </a:r>
            <a:r>
              <a:rPr lang="en-MY" sz="3100" dirty="0" smtClean="0"/>
              <a:t>&amp; </a:t>
            </a:r>
            <a:r>
              <a:rPr lang="en-MY" sz="3100" dirty="0"/>
              <a:t>neuronal </a:t>
            </a:r>
            <a:r>
              <a:rPr lang="en-MY" sz="3100" dirty="0" smtClean="0"/>
              <a:t>damage.</a:t>
            </a:r>
            <a:endParaRPr lang="en-MY" sz="3100" dirty="0"/>
          </a:p>
          <a:p>
            <a:endParaRPr lang="en-MY" sz="1400" dirty="0"/>
          </a:p>
          <a:p>
            <a:r>
              <a:rPr lang="en-MY" sz="3100" dirty="0"/>
              <a:t>Demyelinating </a:t>
            </a:r>
            <a:r>
              <a:rPr lang="en-MY" sz="3100" dirty="0" smtClean="0"/>
              <a:t>conditions, causes: </a:t>
            </a:r>
            <a:endParaRPr lang="en-MY" sz="3100" dirty="0"/>
          </a:p>
          <a:p>
            <a:pPr marL="542925" lvl="1" indent="-277813"/>
            <a:r>
              <a:rPr lang="en-MY" sz="2800" dirty="0" smtClean="0"/>
              <a:t>inflammatory</a:t>
            </a:r>
            <a:endParaRPr lang="en-MY" sz="2800" dirty="0"/>
          </a:p>
          <a:p>
            <a:pPr marL="542925" lvl="1" indent="-277813"/>
            <a:r>
              <a:rPr lang="en-MY" sz="2800" dirty="0" smtClean="0"/>
              <a:t>toxic  </a:t>
            </a:r>
            <a:endParaRPr lang="en-MY" sz="2800" dirty="0"/>
          </a:p>
          <a:p>
            <a:pPr marL="542925" lvl="1" indent="-277813"/>
            <a:r>
              <a:rPr lang="en-MY" sz="2800" dirty="0" smtClean="0"/>
              <a:t>metabolic</a:t>
            </a:r>
            <a:endParaRPr lang="en-MY" sz="2800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" t="1559" b="7932"/>
          <a:stretch>
            <a:fillRect/>
          </a:stretch>
        </p:blipFill>
        <p:spPr bwMode="auto">
          <a:xfrm>
            <a:off x="4452736" y="1374916"/>
            <a:ext cx="38862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32522" y="6276770"/>
            <a:ext cx="4558748" cy="605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aseline="30000" dirty="0" err="1">
                <a:latin typeface="+mn-lt"/>
              </a:rPr>
              <a:t>Bomprezzi</a:t>
            </a:r>
            <a:r>
              <a:rPr lang="en-US" altLang="en-US" sz="2000" baseline="30000" dirty="0">
                <a:latin typeface="+mn-lt"/>
              </a:rPr>
              <a:t> </a:t>
            </a:r>
            <a:r>
              <a:rPr lang="en-US" altLang="en-US" sz="2000" baseline="30000" dirty="0" smtClean="0">
                <a:latin typeface="+mn-lt"/>
              </a:rPr>
              <a:t>&amp; </a:t>
            </a:r>
            <a:r>
              <a:rPr lang="en-US" altLang="en-US" sz="2000" baseline="30000" dirty="0">
                <a:latin typeface="+mn-lt"/>
              </a:rPr>
              <a:t>Campagnolo: </a:t>
            </a:r>
            <a:r>
              <a:rPr lang="en-US" altLang="en-US" sz="2000" baseline="30000" dirty="0" smtClean="0">
                <a:latin typeface="+mn-lt"/>
              </a:rPr>
              <a:t>Inflammatory Demyelinating </a:t>
            </a:r>
            <a:r>
              <a:rPr lang="en-US" altLang="en-US" sz="2000" baseline="30000" dirty="0">
                <a:latin typeface="+mn-lt"/>
              </a:rPr>
              <a:t>Diseases of the Central </a:t>
            </a:r>
            <a:r>
              <a:rPr lang="en-US" altLang="en-US" sz="2000" baseline="30000" dirty="0" smtClean="0">
                <a:latin typeface="+mn-lt"/>
              </a:rPr>
              <a:t>Nervous</a:t>
            </a:r>
            <a:r>
              <a:rPr lang="en-US" altLang="en-US" sz="2000" dirty="0" smtClean="0">
                <a:latin typeface="+mn-lt"/>
              </a:rPr>
              <a:t> </a:t>
            </a:r>
            <a:r>
              <a:rPr lang="en-US" altLang="en-US" sz="2000" baseline="30000" dirty="0" smtClean="0">
                <a:latin typeface="+mn-lt"/>
              </a:rPr>
              <a:t>System</a:t>
            </a:r>
            <a:endParaRPr lang="en-US" altLang="en-US" sz="2000" dirty="0">
              <a:latin typeface="+mn-lt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4618392" y="6489011"/>
            <a:ext cx="383630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aseline="30000" dirty="0">
                <a:latin typeface="+mn-lt"/>
              </a:rPr>
              <a:t>BARROW QUARTERLY • Vol.24,No.2 • 2008</a:t>
            </a:r>
            <a:endParaRPr lang="en-US" altLang="en-US" sz="20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269948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02"/>
            <a:ext cx="7467600" cy="1143000"/>
          </a:xfrm>
        </p:spPr>
        <p:txBody>
          <a:bodyPr/>
          <a:lstStyle/>
          <a:p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Chronic MS plagues: </a:t>
            </a:r>
            <a:b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</a:br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T1 </a:t>
            </a:r>
            <a:r>
              <a:rPr lang="en-US" altLang="en-US" sz="3200" b="1" dirty="0">
                <a:solidFill>
                  <a:schemeClr val="tx1"/>
                </a:solidFill>
                <a:ea typeface="ＭＳ Ｐゴシック" pitchFamily="-108" charset="-128"/>
              </a:rPr>
              <a:t>“black holes”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4" name="Picture 7" descr="E:\EMIRA SHAKILA MS\t1_se_tr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9" t="11734" r="4782" b="9183"/>
          <a:stretch>
            <a:fillRect/>
          </a:stretch>
        </p:blipFill>
        <p:spPr bwMode="auto">
          <a:xfrm>
            <a:off x="4800600" y="1262272"/>
            <a:ext cx="4125913" cy="456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E:\EMIRA SHAKILA MS\t2_blade_tra_320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19" t="13574" r="12119" b="7506"/>
          <a:stretch>
            <a:fillRect/>
          </a:stretch>
        </p:blipFill>
        <p:spPr>
          <a:xfrm>
            <a:off x="228600" y="1258960"/>
            <a:ext cx="4387850" cy="4572000"/>
          </a:xfrm>
          <a:prstGeom prst="rect">
            <a:avLst/>
          </a:prstGeom>
        </p:spPr>
      </p:pic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1905000" y="6102628"/>
            <a:ext cx="59436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+mn-lt"/>
              </a:rPr>
              <a:t>  </a:t>
            </a:r>
            <a:r>
              <a:rPr lang="en-US" altLang="en-US" dirty="0" smtClean="0">
                <a:latin typeface="+mn-lt"/>
              </a:rPr>
              <a:t>T2WI                                             </a:t>
            </a:r>
            <a:r>
              <a:rPr lang="en-US" altLang="en-US" dirty="0">
                <a:latin typeface="+mn-lt"/>
              </a:rPr>
              <a:t>T1WI</a:t>
            </a:r>
          </a:p>
        </p:txBody>
      </p:sp>
    </p:spTree>
    <p:extLst>
      <p:ext uri="{BB962C8B-B14F-4D97-AF65-F5344CB8AC3E}">
        <p14:creationId xmlns:p14="http://schemas.microsoft.com/office/powerpoint/2010/main" val="31599023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Where does Neuroimaging fit in?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04922" cy="4873752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SzPct val="100000"/>
              <a:buFont typeface="+mj-lt"/>
              <a:buAutoNum type="arabicPeriod"/>
            </a:pPr>
            <a:r>
              <a:rPr lang="en-US" altLang="en-US" sz="3000" u="sng" dirty="0" smtClean="0">
                <a:ea typeface="ＭＳ Ｐゴシック" pitchFamily="-108" charset="-128"/>
              </a:rPr>
              <a:t>WHEN </a:t>
            </a:r>
            <a:r>
              <a:rPr lang="en-US" altLang="en-US" sz="3000" u="sng" dirty="0">
                <a:ea typeface="ＭＳ Ｐゴシック" pitchFamily="-108" charset="-128"/>
              </a:rPr>
              <a:t>DIAGNOSIS OF MS IS </a:t>
            </a:r>
            <a:r>
              <a:rPr lang="en-US" altLang="en-US" sz="3000" b="1" u="sng" dirty="0">
                <a:solidFill>
                  <a:srgbClr val="FF0000"/>
                </a:solidFill>
                <a:ea typeface="ＭＳ Ｐゴシック" pitchFamily="-108" charset="-128"/>
              </a:rPr>
              <a:t>NOT YET ESTABLISHED </a:t>
            </a:r>
            <a:r>
              <a:rPr lang="en-US" altLang="en-US" sz="3000" u="sng" dirty="0">
                <a:ea typeface="ＭＳ Ｐゴシック" pitchFamily="-108" charset="-128"/>
              </a:rPr>
              <a:t>CLINICALLY (</a:t>
            </a:r>
            <a:r>
              <a:rPr lang="en-US" altLang="en-US" sz="3000" u="sng" dirty="0" smtClean="0">
                <a:ea typeface="ＭＳ Ｐゴシック" pitchFamily="-108" charset="-128"/>
              </a:rPr>
              <a:t>i.e. </a:t>
            </a:r>
            <a:r>
              <a:rPr lang="en-US" altLang="en-US" sz="3000" u="sng" dirty="0">
                <a:ea typeface="ＭＳ Ｐゴシック" pitchFamily="-108" charset="-128"/>
              </a:rPr>
              <a:t>CIS)</a:t>
            </a:r>
          </a:p>
          <a:p>
            <a:pPr marL="715963" indent="-265113"/>
            <a:r>
              <a:rPr lang="en-US" altLang="en-US" sz="2600" dirty="0" smtClean="0">
                <a:ea typeface="ＭＳ Ｐゴシック" pitchFamily="-108" charset="-128"/>
              </a:rPr>
              <a:t>Diagnosis </a:t>
            </a:r>
            <a:r>
              <a:rPr lang="en-US" altLang="en-US" sz="2600" dirty="0">
                <a:ea typeface="ＭＳ Ｐゴシック" pitchFamily="-108" charset="-128"/>
              </a:rPr>
              <a:t>of MS should be made on clinical grounds with input from imaging </a:t>
            </a:r>
            <a:r>
              <a:rPr lang="en-US" altLang="en-US" sz="2600" dirty="0" smtClean="0">
                <a:ea typeface="ＭＳ Ｐゴシック" pitchFamily="-108" charset="-128"/>
              </a:rPr>
              <a:t>&amp; </a:t>
            </a:r>
            <a:r>
              <a:rPr lang="en-US" altLang="en-US" sz="2600" dirty="0">
                <a:ea typeface="ＭＳ Ｐゴシック" pitchFamily="-108" charset="-128"/>
              </a:rPr>
              <a:t>other </a:t>
            </a:r>
            <a:r>
              <a:rPr lang="en-US" altLang="en-US" sz="2600" dirty="0" err="1">
                <a:ea typeface="ＭＳ Ｐゴシック" pitchFamily="-108" charset="-128"/>
              </a:rPr>
              <a:t>paraclinical</a:t>
            </a:r>
            <a:r>
              <a:rPr lang="en-US" altLang="en-US" sz="2600" dirty="0">
                <a:ea typeface="ＭＳ Ｐゴシック" pitchFamily="-108" charset="-128"/>
              </a:rPr>
              <a:t> studies, where </a:t>
            </a:r>
            <a:r>
              <a:rPr lang="en-US" altLang="en-US" sz="2600" dirty="0" smtClean="0">
                <a:ea typeface="ＭＳ Ｐゴシック" pitchFamily="-108" charset="-128"/>
              </a:rPr>
              <a:t>needed</a:t>
            </a:r>
            <a:r>
              <a:rPr lang="en-US" altLang="en-US" sz="2600" baseline="30000" dirty="0" smtClean="0">
                <a:ea typeface="ＭＳ Ｐゴシック" pitchFamily="-108" charset="-128"/>
              </a:rPr>
              <a:t>20</a:t>
            </a:r>
            <a:endParaRPr lang="en-US" altLang="en-US" sz="2600" baseline="30000" dirty="0">
              <a:ea typeface="ＭＳ Ｐゴシック" pitchFamily="-108" charset="-128"/>
            </a:endParaRPr>
          </a:p>
          <a:p>
            <a:endParaRPr lang="en-US" altLang="en-US" sz="2200" dirty="0">
              <a:ea typeface="ＭＳ Ｐゴシック" pitchFamily="-108" charset="-128"/>
            </a:endParaRPr>
          </a:p>
          <a:p>
            <a:pPr marL="457200" indent="-457200">
              <a:buSzPct val="100000"/>
              <a:buFont typeface="+mj-lt"/>
              <a:buAutoNum type="arabicPeriod" startAt="2"/>
            </a:pPr>
            <a:r>
              <a:rPr lang="en-US" altLang="en-US" sz="3000" u="sng" dirty="0" smtClean="0">
                <a:ea typeface="ＭＳ Ｐゴシック" pitchFamily="-108" charset="-128"/>
              </a:rPr>
              <a:t>WHEN </a:t>
            </a:r>
            <a:r>
              <a:rPr lang="en-US" altLang="en-US" sz="3000" u="sng" dirty="0">
                <a:ea typeface="ＭＳ Ｐゴシック" pitchFamily="-108" charset="-128"/>
              </a:rPr>
              <a:t>DIAGNOSIS OF MS </a:t>
            </a:r>
            <a:r>
              <a:rPr lang="en-US" altLang="en-US" sz="3000" b="1" u="sng" dirty="0">
                <a:solidFill>
                  <a:srgbClr val="FF0000"/>
                </a:solidFill>
                <a:ea typeface="ＭＳ Ｐゴシック" pitchFamily="-108" charset="-128"/>
              </a:rPr>
              <a:t>ALREADY ESTABLISHED</a:t>
            </a:r>
            <a:r>
              <a:rPr lang="en-US" altLang="en-US" sz="3000" u="sng" dirty="0">
                <a:ea typeface="ＭＳ Ｐゴシック" pitchFamily="-108" charset="-128"/>
              </a:rPr>
              <a:t> CLINICALLY (CDMS)</a:t>
            </a:r>
          </a:p>
          <a:p>
            <a:pPr>
              <a:buFont typeface="Arial" charset="0"/>
              <a:buNone/>
            </a:pPr>
            <a:r>
              <a:rPr lang="en-US" altLang="en-US" sz="2600" dirty="0" smtClean="0">
                <a:ea typeface="ＭＳ Ｐゴシック" pitchFamily="-108" charset="-128"/>
              </a:rPr>
              <a:t>      MRI </a:t>
            </a:r>
            <a:r>
              <a:rPr lang="en-US" altLang="en-US" sz="2600" dirty="0">
                <a:ea typeface="ＭＳ Ｐゴシック" pitchFamily="-108" charset="-128"/>
              </a:rPr>
              <a:t>ACTIVITY MAY HELP:</a:t>
            </a:r>
          </a:p>
          <a:p>
            <a:pPr marL="715963" indent="-265113"/>
            <a:r>
              <a:rPr lang="en-US" altLang="en-US" sz="2600" dirty="0" smtClean="0">
                <a:ea typeface="ＭＳ Ｐゴシック" pitchFamily="-108" charset="-128"/>
              </a:rPr>
              <a:t>to predict </a:t>
            </a:r>
            <a:r>
              <a:rPr lang="en-US" altLang="en-US" sz="2600" dirty="0">
                <a:ea typeface="ＭＳ Ｐゴシック" pitchFamily="-108" charset="-128"/>
              </a:rPr>
              <a:t>relapse (from </a:t>
            </a:r>
            <a:r>
              <a:rPr lang="en-US" altLang="en-US" sz="2600" dirty="0" err="1" smtClean="0">
                <a:ea typeface="ＭＳ Ｐゴシック" pitchFamily="-108" charset="-128"/>
              </a:rPr>
              <a:t>Gd</a:t>
            </a:r>
            <a:r>
              <a:rPr lang="en-US" altLang="en-US" sz="2600" dirty="0" smtClean="0">
                <a:ea typeface="ＭＳ Ｐゴシック" pitchFamily="-108" charset="-128"/>
              </a:rPr>
              <a:t>-enhancement</a:t>
            </a:r>
            <a:r>
              <a:rPr lang="en-US" altLang="en-US" sz="2600" dirty="0">
                <a:ea typeface="ＭＳ Ｐゴシック" pitchFamily="-108" charset="-128"/>
              </a:rPr>
              <a:t>)</a:t>
            </a:r>
          </a:p>
          <a:p>
            <a:pPr marL="715963" indent="-265113"/>
            <a:r>
              <a:rPr lang="en-US" altLang="en-US" sz="2600" dirty="0" smtClean="0">
                <a:ea typeface="ＭＳ Ｐゴシック" pitchFamily="-108" charset="-128"/>
              </a:rPr>
              <a:t>to monitor </a:t>
            </a:r>
            <a:r>
              <a:rPr lang="en-US" altLang="en-US" sz="2600" dirty="0">
                <a:ea typeface="ＭＳ Ｐゴシック" pitchFamily="-108" charset="-128"/>
              </a:rPr>
              <a:t>progression of disease (from T2 </a:t>
            </a:r>
            <a:r>
              <a:rPr lang="en-US" altLang="en-US" sz="2600" dirty="0" smtClean="0">
                <a:ea typeface="ＭＳ Ｐゴシック" pitchFamily="-108" charset="-128"/>
              </a:rPr>
              <a:t>&amp; </a:t>
            </a:r>
            <a:r>
              <a:rPr lang="en-US" altLang="en-US" sz="2600" dirty="0">
                <a:ea typeface="ＭＳ Ｐゴシック" pitchFamily="-108" charset="-128"/>
              </a:rPr>
              <a:t>brain atrophy)</a:t>
            </a:r>
          </a:p>
          <a:p>
            <a:pPr>
              <a:buFont typeface="Arial" charset="0"/>
              <a:buNone/>
            </a:pPr>
            <a:endParaRPr lang="en-US" altLang="en-US" dirty="0">
              <a:ea typeface="ＭＳ Ｐゴシック" pitchFamily="-108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95449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539" y="274638"/>
            <a:ext cx="8759687" cy="865049"/>
          </a:xfrm>
        </p:spPr>
        <p:txBody>
          <a:bodyPr>
            <a:noAutofit/>
          </a:bodyPr>
          <a:lstStyle/>
          <a:p>
            <a:r>
              <a:rPr lang="en-US" altLang="en-US" sz="2800" b="1" dirty="0">
                <a:solidFill>
                  <a:schemeClr val="tx1"/>
                </a:solidFill>
                <a:ea typeface="ＭＳ Ｐゴシック" pitchFamily="-108" charset="-128"/>
              </a:rPr>
              <a:t>MRI </a:t>
            </a:r>
            <a:r>
              <a:rPr lang="en-US" altLang="en-US" sz="2800" b="1" dirty="0" smtClean="0">
                <a:solidFill>
                  <a:schemeClr val="tx1"/>
                </a:solidFill>
                <a:ea typeface="ＭＳ Ｐゴシック" pitchFamily="-108" charset="-128"/>
              </a:rPr>
              <a:t>report in suspected cases of MS/patient </a:t>
            </a:r>
            <a:r>
              <a:rPr lang="en-US" altLang="en-US" sz="2800" b="1" dirty="0" smtClean="0">
                <a:solidFill>
                  <a:srgbClr val="FF0000"/>
                </a:solidFill>
                <a:ea typeface="ＭＳ Ｐゴシック" pitchFamily="-108" charset="-128"/>
              </a:rPr>
              <a:t>presenting with CIS to predict conversion </a:t>
            </a:r>
            <a:r>
              <a:rPr lang="en-US" altLang="en-US" sz="2800" b="1" dirty="0" smtClean="0">
                <a:solidFill>
                  <a:schemeClr val="tx1"/>
                </a:solidFill>
                <a:ea typeface="ＭＳ Ｐゴシック" pitchFamily="-108" charset="-128"/>
              </a:rPr>
              <a:t>to CDMS</a:t>
            </a:r>
            <a:endParaRPr lang="en-MY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891670" cy="4873752"/>
          </a:xfrm>
        </p:spPr>
        <p:txBody>
          <a:bodyPr>
            <a:normAutofit lnSpcReduction="10000"/>
          </a:bodyPr>
          <a:lstStyle/>
          <a:p>
            <a:r>
              <a:rPr lang="en-US" altLang="en-US" sz="2800" dirty="0">
                <a:ea typeface="ＭＳ Ｐゴシック" pitchFamily="-108" charset="-128"/>
              </a:rPr>
              <a:t>Look for evidence of </a:t>
            </a:r>
            <a:r>
              <a:rPr lang="en-US" altLang="en-US" sz="2800" dirty="0" smtClean="0">
                <a:ea typeface="ＭＳ Ｐゴシック" pitchFamily="-108" charset="-128"/>
              </a:rPr>
              <a:t>DIS </a:t>
            </a:r>
            <a:r>
              <a:rPr lang="en-US" altLang="en-US" sz="2800" dirty="0">
                <a:ea typeface="ＭＳ Ｐゴシック" pitchFamily="-108" charset="-128"/>
              </a:rPr>
              <a:t>on </a:t>
            </a:r>
            <a:r>
              <a:rPr lang="en-US" altLang="en-US" sz="2800" dirty="0" smtClean="0">
                <a:ea typeface="ＭＳ Ｐゴシック" pitchFamily="-108" charset="-128"/>
              </a:rPr>
              <a:t>T2/FLAIR </a:t>
            </a:r>
            <a:r>
              <a:rPr lang="en-US" altLang="en-US" sz="2800" dirty="0">
                <a:ea typeface="ＭＳ Ｐゴシック" pitchFamily="-108" charset="-128"/>
              </a:rPr>
              <a:t>using MS criteria</a:t>
            </a:r>
          </a:p>
          <a:p>
            <a:r>
              <a:rPr lang="en-US" altLang="en-US" sz="2800" dirty="0">
                <a:ea typeface="ＭＳ Ｐゴシック" pitchFamily="-108" charset="-128"/>
              </a:rPr>
              <a:t>Look for evidence of </a:t>
            </a:r>
            <a:r>
              <a:rPr lang="en-US" altLang="en-US" sz="2800" dirty="0" smtClean="0">
                <a:ea typeface="ＭＳ Ｐゴシック" pitchFamily="-108" charset="-128"/>
              </a:rPr>
              <a:t>DIT</a:t>
            </a:r>
            <a:endParaRPr lang="en-US" altLang="en-US" sz="2800" dirty="0">
              <a:ea typeface="ＭＳ Ｐゴシック" pitchFamily="-108" charset="-128"/>
            </a:endParaRPr>
          </a:p>
          <a:p>
            <a:pPr marL="542925" lvl="1" indent="-277813"/>
            <a:r>
              <a:rPr lang="en-US" altLang="en-US" sz="2400" dirty="0">
                <a:ea typeface="ＭＳ Ｐゴシック" pitchFamily="-108" charset="-128"/>
              </a:rPr>
              <a:t>T1 </a:t>
            </a:r>
            <a:r>
              <a:rPr lang="en-US" altLang="en-US" sz="2400" dirty="0" smtClean="0">
                <a:ea typeface="ＭＳ Ｐゴシック" pitchFamily="-108" charset="-128"/>
              </a:rPr>
              <a:t>- </a:t>
            </a:r>
            <a:r>
              <a:rPr lang="en-US" altLang="en-US" sz="2400" dirty="0" err="1" smtClean="0">
                <a:ea typeface="ＭＳ Ｐゴシック" pitchFamily="-108" charset="-128"/>
              </a:rPr>
              <a:t>Gd</a:t>
            </a:r>
            <a:r>
              <a:rPr lang="en-US" altLang="en-US" sz="2400" dirty="0" smtClean="0">
                <a:ea typeface="ＭＳ Ｐゴシック" pitchFamily="-108" charset="-128"/>
              </a:rPr>
              <a:t>: </a:t>
            </a:r>
            <a:r>
              <a:rPr lang="en-US" altLang="en-US" sz="2400" dirty="0">
                <a:ea typeface="ＭＳ Ｐゴシック" pitchFamily="-108" charset="-128"/>
              </a:rPr>
              <a:t>enhancing lesion amongst </a:t>
            </a:r>
            <a:r>
              <a:rPr lang="en-US" altLang="en-US" sz="2400" dirty="0" smtClean="0">
                <a:ea typeface="ＭＳ Ｐゴシック" pitchFamily="-108" charset="-128"/>
              </a:rPr>
              <a:t>non-enhancing </a:t>
            </a:r>
            <a:r>
              <a:rPr lang="en-US" altLang="en-US" sz="2400" dirty="0">
                <a:ea typeface="ＭＳ Ｐゴシック" pitchFamily="-108" charset="-128"/>
              </a:rPr>
              <a:t>lesions</a:t>
            </a:r>
          </a:p>
          <a:p>
            <a:pPr marL="542925" lvl="1" indent="-277813"/>
            <a:r>
              <a:rPr lang="en-US" altLang="en-US" sz="2400" dirty="0" smtClean="0">
                <a:ea typeface="ＭＳ Ｐゴシック" pitchFamily="-108" charset="-128"/>
              </a:rPr>
              <a:t>T2: new/enlarging </a:t>
            </a:r>
            <a:r>
              <a:rPr lang="en-US" altLang="en-US" sz="2400" dirty="0">
                <a:ea typeface="ＭＳ Ｐゴシック" pitchFamily="-108" charset="-128"/>
              </a:rPr>
              <a:t>T2 lesions</a:t>
            </a:r>
          </a:p>
          <a:p>
            <a:endParaRPr lang="en-US" altLang="en-US" sz="2000" dirty="0">
              <a:ea typeface="ＭＳ Ｐゴシック" pitchFamily="-108" charset="-128"/>
            </a:endParaRPr>
          </a:p>
          <a:p>
            <a:pPr>
              <a:buFont typeface="Arial" charset="0"/>
              <a:buNone/>
            </a:pPr>
            <a:r>
              <a:rPr lang="en-US" altLang="en-US" sz="2800" dirty="0">
                <a:ea typeface="ＭＳ Ｐゴシック" pitchFamily="-108" charset="-128"/>
              </a:rPr>
              <a:t>Conclusion:</a:t>
            </a:r>
          </a:p>
          <a:p>
            <a:r>
              <a:rPr lang="en-US" altLang="en-US" dirty="0">
                <a:solidFill>
                  <a:srgbClr val="FF0000"/>
                </a:solidFill>
                <a:ea typeface="ＭＳ Ｐゴシック" pitchFamily="-108" charset="-128"/>
              </a:rPr>
              <a:t>Multiple T2/FLAIR </a:t>
            </a:r>
            <a:r>
              <a:rPr lang="en-US" altLang="en-US" dirty="0" err="1">
                <a:solidFill>
                  <a:srgbClr val="FF0000"/>
                </a:solidFill>
                <a:ea typeface="ＭＳ Ｐゴシック" pitchFamily="-108" charset="-128"/>
              </a:rPr>
              <a:t>hyperintensities</a:t>
            </a:r>
            <a:r>
              <a:rPr lang="en-US" altLang="en-US" dirty="0">
                <a:solidFill>
                  <a:srgbClr val="FF0000"/>
                </a:solidFill>
                <a:ea typeface="ＭＳ Ｐゴシック" pitchFamily="-108" charset="-128"/>
              </a:rPr>
              <a:t> which </a:t>
            </a:r>
            <a:r>
              <a:rPr lang="en-US" altLang="en-US" u="sng" dirty="0" smtClean="0">
                <a:solidFill>
                  <a:srgbClr val="FF0000"/>
                </a:solidFill>
                <a:ea typeface="ＭＳ Ｐゴシック" pitchFamily="-108" charset="-128"/>
              </a:rPr>
              <a:t>fulfill/do </a:t>
            </a:r>
            <a:r>
              <a:rPr lang="en-US" altLang="en-US" u="sng" dirty="0">
                <a:solidFill>
                  <a:srgbClr val="FF0000"/>
                </a:solidFill>
                <a:ea typeface="ＭＳ Ｐゴシック" pitchFamily="-108" charset="-128"/>
              </a:rPr>
              <a:t>not fulfill </a:t>
            </a:r>
            <a:r>
              <a:rPr lang="en-US" altLang="en-US" dirty="0" smtClean="0">
                <a:solidFill>
                  <a:srgbClr val="FF0000"/>
                </a:solidFill>
                <a:ea typeface="ＭＳ Ｐゴシック" pitchFamily="-108" charset="-128"/>
              </a:rPr>
              <a:t>McDonald </a:t>
            </a:r>
            <a:r>
              <a:rPr lang="en-US" altLang="en-US" dirty="0">
                <a:solidFill>
                  <a:srgbClr val="FF0000"/>
                </a:solidFill>
                <a:ea typeface="ＭＳ Ｐゴシック" pitchFamily="-108" charset="-128"/>
              </a:rPr>
              <a:t>2010 criteria for Demyelinating Disease of Multiple Sclerosis. Clinical Co-relation is advised.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28320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50"/>
            <a:ext cx="7467600" cy="706023"/>
          </a:xfrm>
        </p:spPr>
        <p:txBody>
          <a:bodyPr>
            <a:normAutofit/>
          </a:bodyPr>
          <a:lstStyle/>
          <a:p>
            <a:r>
              <a:rPr lang="en-US" altLang="en-US" sz="3200" b="1" dirty="0">
                <a:solidFill>
                  <a:schemeClr val="tx1"/>
                </a:solidFill>
                <a:ea typeface="ＭＳ Ｐゴシック" pitchFamily="-108" charset="-128"/>
              </a:rPr>
              <a:t>NEUROIMAGING “RED FLAGS” </a:t>
            </a:r>
            <a:endParaRPr lang="en-MY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199" y="1020416"/>
            <a:ext cx="8169965" cy="5380384"/>
          </a:xfrm>
        </p:spPr>
        <p:txBody>
          <a:bodyPr>
            <a:normAutofit fontScale="62500" lnSpcReduction="20000"/>
          </a:bodyPr>
          <a:lstStyle/>
          <a:p>
            <a:pPr marL="457200" indent="-457200">
              <a:buSzPct val="100000"/>
              <a:buFont typeface="+mj-lt"/>
              <a:buAutoNum type="arabicPeriod"/>
            </a:pPr>
            <a:r>
              <a:rPr lang="en-US" altLang="en-US" sz="3800" dirty="0" smtClean="0">
                <a:solidFill>
                  <a:srgbClr val="FF0000"/>
                </a:solidFill>
                <a:ea typeface="ＭＳ Ｐゴシック" pitchFamily="-108" charset="-128"/>
              </a:rPr>
              <a:t>Persistently </a:t>
            </a:r>
            <a:r>
              <a:rPr lang="en-US" altLang="en-US" sz="3800" dirty="0">
                <a:solidFill>
                  <a:srgbClr val="FF0000"/>
                </a:solidFill>
                <a:ea typeface="ＭＳ Ｐゴシック" pitchFamily="-108" charset="-128"/>
              </a:rPr>
              <a:t>normal MRI (brain </a:t>
            </a:r>
            <a:r>
              <a:rPr lang="en-US" altLang="en-US" sz="3800" dirty="0" smtClean="0">
                <a:solidFill>
                  <a:srgbClr val="FF0000"/>
                </a:solidFill>
                <a:ea typeface="ＭＳ Ｐゴシック" pitchFamily="-108" charset="-128"/>
              </a:rPr>
              <a:t>&amp; </a:t>
            </a:r>
            <a:r>
              <a:rPr lang="en-US" altLang="en-US" sz="3800" dirty="0">
                <a:solidFill>
                  <a:srgbClr val="FF0000"/>
                </a:solidFill>
                <a:ea typeface="ＭＳ Ｐゴシック" pitchFamily="-108" charset="-128"/>
              </a:rPr>
              <a:t>spine) </a:t>
            </a:r>
            <a:r>
              <a:rPr lang="en-US" altLang="en-US" sz="3800" dirty="0">
                <a:ea typeface="ＭＳ Ｐゴシック" pitchFamily="-108" charset="-128"/>
              </a:rPr>
              <a:t>or</a:t>
            </a:r>
          </a:p>
          <a:p>
            <a:pPr marL="457200" indent="-457200">
              <a:buSzPct val="100000"/>
              <a:buFont typeface="+mj-lt"/>
              <a:buAutoNum type="arabicPeriod"/>
            </a:pPr>
            <a:endParaRPr lang="en-US" altLang="en-US" sz="3200" dirty="0">
              <a:ea typeface="ＭＳ Ｐゴシック" pitchFamily="-108" charset="-128"/>
            </a:endParaRP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altLang="en-US" sz="3800" dirty="0" smtClean="0">
                <a:solidFill>
                  <a:srgbClr val="FF0000"/>
                </a:solidFill>
                <a:ea typeface="ＭＳ Ｐゴシック" pitchFamily="-108" charset="-128"/>
              </a:rPr>
              <a:t>Atypical </a:t>
            </a:r>
            <a:r>
              <a:rPr lang="en-US" altLang="en-US" sz="3800" dirty="0">
                <a:solidFill>
                  <a:srgbClr val="FF0000"/>
                </a:solidFill>
                <a:ea typeface="ＭＳ Ｐゴシック" pitchFamily="-108" charset="-128"/>
              </a:rPr>
              <a:t>MRI (brain </a:t>
            </a:r>
            <a:r>
              <a:rPr lang="en-US" altLang="en-US" sz="3800" dirty="0" smtClean="0">
                <a:solidFill>
                  <a:srgbClr val="FF0000"/>
                </a:solidFill>
                <a:ea typeface="ＭＳ Ｐゴシック" pitchFamily="-108" charset="-128"/>
              </a:rPr>
              <a:t>&amp; </a:t>
            </a:r>
            <a:r>
              <a:rPr lang="en-US" altLang="en-US" sz="3800" dirty="0">
                <a:solidFill>
                  <a:srgbClr val="FF0000"/>
                </a:solidFill>
                <a:ea typeface="ＭＳ Ｐゴシック" pitchFamily="-108" charset="-128"/>
              </a:rPr>
              <a:t>spine) with</a:t>
            </a:r>
          </a:p>
          <a:p>
            <a:pPr marL="715963" indent="-265113"/>
            <a:r>
              <a:rPr lang="en-US" altLang="en-US" sz="3200" dirty="0" smtClean="0">
                <a:ea typeface="ＭＳ Ｐゴシック" pitchFamily="-108" charset="-128"/>
              </a:rPr>
              <a:t>symmetric </a:t>
            </a:r>
            <a:r>
              <a:rPr lang="en-US" altLang="en-US" sz="3200" dirty="0">
                <a:ea typeface="ＭＳ Ｐゴシック" pitchFamily="-108" charset="-128"/>
              </a:rPr>
              <a:t>distribution of lesions</a:t>
            </a:r>
          </a:p>
          <a:p>
            <a:pPr marL="715963" indent="-265113"/>
            <a:r>
              <a:rPr lang="en-US" altLang="en-US" sz="3200" dirty="0" smtClean="0">
                <a:ea typeface="ＭＳ Ｐゴシック" pitchFamily="-108" charset="-128"/>
              </a:rPr>
              <a:t>ill-defined </a:t>
            </a:r>
            <a:r>
              <a:rPr lang="en-US" altLang="en-US" sz="3200" dirty="0">
                <a:ea typeface="ＭＳ Ｐゴシック" pitchFamily="-108" charset="-128"/>
              </a:rPr>
              <a:t>lesion margins</a:t>
            </a:r>
          </a:p>
          <a:p>
            <a:pPr marL="715963" indent="-265113"/>
            <a:r>
              <a:rPr lang="en-US" altLang="en-US" sz="3200" dirty="0" smtClean="0">
                <a:ea typeface="ＭＳ Ｐゴシック" pitchFamily="-108" charset="-128"/>
              </a:rPr>
              <a:t>absence </a:t>
            </a:r>
            <a:r>
              <a:rPr lang="en-US" altLang="en-US" sz="3200" dirty="0">
                <a:ea typeface="ＭＳ Ｐゴシック" pitchFamily="-108" charset="-128"/>
              </a:rPr>
              <a:t>of periventricular or corpus callosum lesions</a:t>
            </a:r>
          </a:p>
          <a:p>
            <a:pPr marL="715963" indent="-265113"/>
            <a:r>
              <a:rPr lang="en-US" altLang="en-US" sz="3200" dirty="0">
                <a:ea typeface="ＭＳ Ｐゴシック" pitchFamily="-108" charset="-128"/>
              </a:rPr>
              <a:t>cortical, lacunar infarcts, </a:t>
            </a:r>
            <a:r>
              <a:rPr lang="en-US" altLang="en-US" sz="3200" dirty="0" err="1">
                <a:ea typeface="ＭＳ Ｐゴシック" pitchFamily="-108" charset="-128"/>
              </a:rPr>
              <a:t>haemorrhages</a:t>
            </a:r>
            <a:r>
              <a:rPr lang="en-US" altLang="en-US" sz="3200" dirty="0">
                <a:ea typeface="ＭＳ Ｐゴシック" pitchFamily="-108" charset="-128"/>
              </a:rPr>
              <a:t>, </a:t>
            </a:r>
            <a:r>
              <a:rPr lang="en-US" altLang="en-US" sz="3200" dirty="0" err="1">
                <a:ea typeface="ＭＳ Ｐゴシック" pitchFamily="-108" charset="-128"/>
              </a:rPr>
              <a:t>microhaemorrhages</a:t>
            </a:r>
            <a:endParaRPr lang="en-US" altLang="en-US" sz="3200" dirty="0">
              <a:ea typeface="ＭＳ Ｐゴシック" pitchFamily="-108" charset="-128"/>
            </a:endParaRPr>
          </a:p>
          <a:p>
            <a:pPr marL="715963" indent="-265113"/>
            <a:r>
              <a:rPr lang="en-US" altLang="en-US" sz="3200" dirty="0">
                <a:ea typeface="ＭＳ Ｐゴシック" pitchFamily="-108" charset="-128"/>
              </a:rPr>
              <a:t>predominance of lesions at the cortical-subcortical junction</a:t>
            </a:r>
          </a:p>
          <a:p>
            <a:pPr marL="715963" indent="-265113"/>
            <a:r>
              <a:rPr lang="en-US" altLang="en-US" sz="3200" dirty="0">
                <a:ea typeface="ＭＳ Ｐゴシック" pitchFamily="-108" charset="-128"/>
              </a:rPr>
              <a:t>large infiltrative </a:t>
            </a:r>
            <a:r>
              <a:rPr lang="en-US" altLang="en-US" sz="3200" dirty="0" err="1">
                <a:ea typeface="ＭＳ Ｐゴシック" pitchFamily="-108" charset="-128"/>
              </a:rPr>
              <a:t>tumour</a:t>
            </a:r>
            <a:r>
              <a:rPr lang="en-US" altLang="en-US" sz="3200" dirty="0">
                <a:ea typeface="ＭＳ Ｐゴシック" pitchFamily="-108" charset="-128"/>
              </a:rPr>
              <a:t>-like cerebral/brainstem lesions</a:t>
            </a:r>
          </a:p>
          <a:p>
            <a:pPr marL="715963" indent="-265113"/>
            <a:r>
              <a:rPr lang="en-US" altLang="en-US" sz="3200" dirty="0" smtClean="0">
                <a:ea typeface="ＭＳ Ｐゴシック" pitchFamily="-108" charset="-128"/>
              </a:rPr>
              <a:t>large </a:t>
            </a:r>
            <a:r>
              <a:rPr lang="en-US" altLang="en-US" sz="3200" dirty="0">
                <a:ea typeface="ＭＳ Ｐゴシック" pitchFamily="-108" charset="-128"/>
              </a:rPr>
              <a:t>lesions with absent or rare mass effect</a:t>
            </a:r>
          </a:p>
          <a:p>
            <a:pPr marL="715963" indent="-265113"/>
            <a:r>
              <a:rPr lang="en-US" altLang="en-US" sz="3200" dirty="0" smtClean="0">
                <a:ea typeface="ＭＳ Ｐゴシック" pitchFamily="-108" charset="-128"/>
              </a:rPr>
              <a:t>multiple </a:t>
            </a:r>
            <a:r>
              <a:rPr lang="en-US" altLang="en-US" sz="3200" dirty="0">
                <a:ea typeface="ＭＳ Ｐゴシック" pitchFamily="-108" charset="-128"/>
              </a:rPr>
              <a:t>lesions in basal ganglia</a:t>
            </a:r>
          </a:p>
          <a:p>
            <a:pPr marL="715963" indent="-265113"/>
            <a:r>
              <a:rPr lang="en-US" altLang="en-US" sz="3200" dirty="0">
                <a:ea typeface="ＭＳ Ｐゴシック" pitchFamily="-108" charset="-128"/>
              </a:rPr>
              <a:t>linear medullary </a:t>
            </a:r>
            <a:r>
              <a:rPr lang="en-US" altLang="en-US" sz="3200" dirty="0" smtClean="0">
                <a:ea typeface="ＭＳ Ｐゴシック" pitchFamily="-108" charset="-128"/>
              </a:rPr>
              <a:t>&amp; </a:t>
            </a:r>
            <a:r>
              <a:rPr lang="en-US" altLang="en-US" sz="3200" dirty="0">
                <a:ea typeface="ＭＳ Ｐゴシック" pitchFamily="-108" charset="-128"/>
              </a:rPr>
              <a:t>periaqueductal lesions</a:t>
            </a:r>
          </a:p>
          <a:p>
            <a:pPr marL="715963" indent="-265113"/>
            <a:r>
              <a:rPr lang="en-US" altLang="en-US" sz="3200" dirty="0" err="1">
                <a:ea typeface="ＭＳ Ｐゴシック" pitchFamily="-108" charset="-128"/>
              </a:rPr>
              <a:t>chiasmal</a:t>
            </a:r>
            <a:r>
              <a:rPr lang="en-US" altLang="en-US" sz="3200" dirty="0">
                <a:ea typeface="ＭＳ Ｐゴシック" pitchFamily="-108" charset="-128"/>
              </a:rPr>
              <a:t> lesions (acute phase)</a:t>
            </a:r>
          </a:p>
          <a:p>
            <a:pPr marL="715963" indent="-265113"/>
            <a:r>
              <a:rPr lang="en-US" altLang="en-US" sz="3200" dirty="0">
                <a:ea typeface="ＭＳ Ｐゴシック" pitchFamily="-108" charset="-128"/>
              </a:rPr>
              <a:t>longitudinally extensive contiguous spinal cord lesions </a:t>
            </a:r>
            <a:r>
              <a:rPr lang="en-US" altLang="en-US" sz="3200" dirty="0" smtClean="0">
                <a:ea typeface="ＭＳ Ｐゴシック" pitchFamily="-108" charset="-128"/>
              </a:rPr>
              <a:t>extending over </a:t>
            </a:r>
            <a:r>
              <a:rPr lang="en-US" altLang="en-US" sz="3200" dirty="0">
                <a:ea typeface="ＭＳ Ｐゴシック" pitchFamily="-108" charset="-128"/>
              </a:rPr>
              <a:t>≥3 vertebral segments, centrally located in </a:t>
            </a:r>
            <a:r>
              <a:rPr lang="en-US" altLang="en-US" sz="3200" dirty="0" smtClean="0">
                <a:ea typeface="ＭＳ Ｐゴシック" pitchFamily="-108" charset="-128"/>
              </a:rPr>
              <a:t>post-acute </a:t>
            </a:r>
            <a:r>
              <a:rPr lang="en-US" altLang="en-US" sz="3200" dirty="0">
                <a:ea typeface="ＭＳ Ｐゴシック" pitchFamily="-108" charset="-128"/>
              </a:rPr>
              <a:t>phase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6460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sz="3200" b="1" dirty="0" smtClean="0">
                <a:solidFill>
                  <a:schemeClr val="tx1"/>
                </a:solidFill>
              </a:rPr>
              <a:t>Neuroimaging “Red Flags” </a:t>
            </a:r>
            <a:endParaRPr lang="en-MY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891670" cy="4873752"/>
          </a:xfrm>
        </p:spPr>
        <p:txBody>
          <a:bodyPr/>
          <a:lstStyle/>
          <a:p>
            <a:r>
              <a:rPr lang="en-US" altLang="en-US" sz="2800" dirty="0" err="1">
                <a:ea typeface="ＭＳ Ｐゴシック" pitchFamily="-108" charset="-128"/>
              </a:rPr>
              <a:t>Punctiform</a:t>
            </a:r>
            <a:r>
              <a:rPr lang="en-US" altLang="en-US" sz="2800" dirty="0">
                <a:ea typeface="ＭＳ Ｐゴシック" pitchFamily="-108" charset="-128"/>
              </a:rPr>
              <a:t> parenchymal enhancement</a:t>
            </a:r>
          </a:p>
          <a:p>
            <a:r>
              <a:rPr lang="en-US" altLang="en-US" sz="2800" dirty="0" smtClean="0">
                <a:ea typeface="ＭＳ Ｐゴシック" pitchFamily="-108" charset="-128"/>
              </a:rPr>
              <a:t>Meningeal </a:t>
            </a:r>
            <a:r>
              <a:rPr lang="en-US" altLang="en-US" sz="2800" dirty="0">
                <a:ea typeface="ＭＳ Ｐゴシック" pitchFamily="-108" charset="-128"/>
              </a:rPr>
              <a:t>enhancement, hydrocephalus</a:t>
            </a:r>
          </a:p>
          <a:p>
            <a:r>
              <a:rPr lang="en-US" altLang="en-US" sz="2800" dirty="0" smtClean="0">
                <a:ea typeface="ＭＳ Ｐゴシック" pitchFamily="-108" charset="-128"/>
              </a:rPr>
              <a:t>Persistent </a:t>
            </a:r>
            <a:r>
              <a:rPr lang="en-US" altLang="en-US" sz="2800" dirty="0" err="1">
                <a:ea typeface="ＭＳ Ｐゴシック" pitchFamily="-108" charset="-128"/>
              </a:rPr>
              <a:t>Gd</a:t>
            </a:r>
            <a:r>
              <a:rPr lang="en-US" altLang="en-US" sz="2800" dirty="0">
                <a:ea typeface="ＭＳ Ｐゴシック" pitchFamily="-108" charset="-128"/>
              </a:rPr>
              <a:t>-enhancement (&gt;3 months</a:t>
            </a:r>
            <a:r>
              <a:rPr lang="en-US" altLang="en-US" sz="2800" dirty="0" smtClean="0">
                <a:ea typeface="ＭＳ Ｐゴシック" pitchFamily="-108" charset="-128"/>
              </a:rPr>
              <a:t>)/simultaneous </a:t>
            </a:r>
            <a:r>
              <a:rPr lang="en-US" altLang="en-US" sz="2800" dirty="0">
                <a:ea typeface="ＭＳ Ｐゴシック" pitchFamily="-108" charset="-128"/>
              </a:rPr>
              <a:t>enhancement of all lesions</a:t>
            </a:r>
          </a:p>
          <a:p>
            <a:endParaRPr lang="en-US" altLang="en-US" sz="2000" dirty="0">
              <a:ea typeface="ＭＳ Ｐゴシック" pitchFamily="-108" charset="-128"/>
            </a:endParaRPr>
          </a:p>
          <a:p>
            <a:pPr marL="265113" indent="-265113">
              <a:buFont typeface="Arial" charset="0"/>
              <a:buNone/>
            </a:pPr>
            <a:r>
              <a:rPr lang="en-US" altLang="en-US" dirty="0">
                <a:ea typeface="ＭＳ Ｐゴシック" pitchFamily="-108" charset="-128"/>
              </a:rPr>
              <a:t>   </a:t>
            </a:r>
            <a:r>
              <a:rPr lang="en-US" altLang="en-US" sz="2800" b="1" dirty="0" smtClean="0">
                <a:solidFill>
                  <a:srgbClr val="FF0000"/>
                </a:solidFill>
                <a:ea typeface="ＭＳ Ｐゴシック" pitchFamily="-108" charset="-128"/>
              </a:rPr>
              <a:t>The </a:t>
            </a:r>
            <a:r>
              <a:rPr lang="en-US" altLang="en-US" sz="2800" b="1" dirty="0">
                <a:solidFill>
                  <a:srgbClr val="FF0000"/>
                </a:solidFill>
                <a:ea typeface="ＭＳ Ｐゴシック" pitchFamily="-108" charset="-128"/>
              </a:rPr>
              <a:t>presence of any MRI red </a:t>
            </a:r>
            <a:r>
              <a:rPr lang="en-US" altLang="en-US" sz="2800" b="1" dirty="0" smtClean="0">
                <a:solidFill>
                  <a:srgbClr val="FF0000"/>
                </a:solidFill>
                <a:ea typeface="ＭＳ Ｐゴシック" pitchFamily="-108" charset="-128"/>
              </a:rPr>
              <a:t>flags </a:t>
            </a:r>
            <a:r>
              <a:rPr lang="en-US" altLang="en-US" sz="2800" b="1" dirty="0">
                <a:solidFill>
                  <a:srgbClr val="FF0000"/>
                </a:solidFill>
                <a:ea typeface="ＭＳ Ｐゴシック" pitchFamily="-108" charset="-128"/>
              </a:rPr>
              <a:t>should prompt the clinicians to enlarge the diagnostic work-up in patients with first </a:t>
            </a:r>
            <a:r>
              <a:rPr lang="en-US" altLang="en-US" sz="2800" b="1" dirty="0" smtClean="0">
                <a:solidFill>
                  <a:srgbClr val="FF0000"/>
                </a:solidFill>
                <a:ea typeface="ＭＳ Ｐゴシック" pitchFamily="-108" charset="-128"/>
              </a:rPr>
              <a:t>attack.</a:t>
            </a:r>
            <a:endParaRPr lang="en-US" altLang="en-US" sz="2800" b="1" dirty="0">
              <a:solidFill>
                <a:srgbClr val="FF0000"/>
              </a:solidFill>
              <a:ea typeface="ＭＳ Ｐゴシック" pitchFamily="-108" charset="-128"/>
            </a:endParaRPr>
          </a:p>
          <a:p>
            <a:endParaRPr lang="en-US" altLang="en-US" dirty="0">
              <a:solidFill>
                <a:srgbClr val="FFFF00"/>
              </a:solidFill>
              <a:ea typeface="ＭＳ Ｐゴシック" pitchFamily="-108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1485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200" b="1" dirty="0">
                <a:solidFill>
                  <a:schemeClr val="tx1"/>
                </a:solidFill>
                <a:ea typeface="ＭＳ Ｐゴシック" pitchFamily="-108" charset="-128"/>
              </a:rPr>
              <a:t>MRI </a:t>
            </a:r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report in cases of </a:t>
            </a:r>
            <a:r>
              <a:rPr lang="en-US" altLang="en-US" sz="3200" b="1" dirty="0" smtClean="0">
                <a:solidFill>
                  <a:srgbClr val="FF0000"/>
                </a:solidFill>
                <a:ea typeface="ＭＳ Ｐゴシック" pitchFamily="-108" charset="-128"/>
              </a:rPr>
              <a:t>established CDMS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90452" cy="4873752"/>
          </a:xfrm>
        </p:spPr>
        <p:txBody>
          <a:bodyPr>
            <a:normAutofit/>
          </a:bodyPr>
          <a:lstStyle/>
          <a:p>
            <a:r>
              <a:rPr lang="en-MY" sz="2800" dirty="0"/>
              <a:t>On follow-up, the radiologist has to provide several measures (MRI ACTIVITY) that are of value in following lesions in the brain, which </a:t>
            </a:r>
            <a:r>
              <a:rPr lang="en-MY" sz="2800" dirty="0" smtClean="0"/>
              <a:t>include:</a:t>
            </a:r>
          </a:p>
          <a:p>
            <a:pPr marL="542925" lvl="1" indent="-277813">
              <a:tabLst>
                <a:tab pos="542925" algn="l"/>
              </a:tabLst>
            </a:pPr>
            <a:r>
              <a:rPr lang="en-MY" sz="2400" dirty="0" smtClean="0"/>
              <a:t>number of </a:t>
            </a:r>
            <a:r>
              <a:rPr lang="en-MY" sz="2400" b="1" dirty="0" smtClean="0">
                <a:solidFill>
                  <a:srgbClr val="FF0000"/>
                </a:solidFill>
              </a:rPr>
              <a:t>new or enlarging </a:t>
            </a:r>
            <a:r>
              <a:rPr lang="en-MY" sz="2400" dirty="0" smtClean="0"/>
              <a:t>T2-hyperintense lesions </a:t>
            </a:r>
          </a:p>
          <a:p>
            <a:pPr marL="542925" lvl="1" indent="-277813">
              <a:tabLst>
                <a:tab pos="542925" algn="l"/>
              </a:tabLst>
            </a:pPr>
            <a:r>
              <a:rPr lang="en-MY" sz="2400" dirty="0" smtClean="0"/>
              <a:t>number </a:t>
            </a:r>
            <a:r>
              <a:rPr lang="en-MY" sz="2400" dirty="0"/>
              <a:t>of enhancing </a:t>
            </a:r>
            <a:r>
              <a:rPr lang="en-MY" sz="2400" dirty="0" smtClean="0"/>
              <a:t>lesions</a:t>
            </a:r>
          </a:p>
          <a:p>
            <a:pPr marL="542925" lvl="1" indent="-277813">
              <a:tabLst>
                <a:tab pos="542925" algn="l"/>
              </a:tabLst>
            </a:pPr>
            <a:r>
              <a:rPr lang="en-MY" sz="2400" dirty="0" smtClean="0"/>
              <a:t>T1-hypointense </a:t>
            </a:r>
            <a:r>
              <a:rPr lang="en-MY" sz="2400" dirty="0"/>
              <a:t>lesions (‘black holes’)</a:t>
            </a:r>
          </a:p>
          <a:p>
            <a:endParaRPr lang="en-MY" sz="2000" dirty="0" smtClean="0"/>
          </a:p>
          <a:p>
            <a:pPr marL="0" indent="0">
              <a:buNone/>
            </a:pPr>
            <a:r>
              <a:rPr lang="en-MY" b="1" dirty="0" smtClean="0">
                <a:solidFill>
                  <a:srgbClr val="FF0000"/>
                </a:solidFill>
              </a:rPr>
              <a:t>   CONCLUSION</a:t>
            </a:r>
            <a:r>
              <a:rPr lang="en-MY" b="1" dirty="0">
                <a:solidFill>
                  <a:srgbClr val="FF0000"/>
                </a:solidFill>
              </a:rPr>
              <a:t>: </a:t>
            </a:r>
            <a:r>
              <a:rPr lang="en-MY" b="1" dirty="0" smtClean="0">
                <a:solidFill>
                  <a:srgbClr val="FF0000"/>
                </a:solidFill>
              </a:rPr>
              <a:t>STABLE/INCREASED</a:t>
            </a:r>
            <a:r>
              <a:rPr lang="en-MY" b="1" dirty="0">
                <a:solidFill>
                  <a:srgbClr val="FF0000"/>
                </a:solidFill>
              </a:rPr>
              <a:t>/ </a:t>
            </a:r>
            <a:endParaRPr lang="en-MY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MY" b="1" dirty="0">
                <a:solidFill>
                  <a:srgbClr val="FF0000"/>
                </a:solidFill>
              </a:rPr>
              <a:t> </a:t>
            </a:r>
            <a:r>
              <a:rPr lang="en-MY" b="1" dirty="0" smtClean="0">
                <a:solidFill>
                  <a:srgbClr val="FF0000"/>
                </a:solidFill>
              </a:rPr>
              <a:t>                              </a:t>
            </a:r>
            <a:r>
              <a:rPr lang="en-MY" b="1" dirty="0" smtClean="0">
                <a:solidFill>
                  <a:srgbClr val="FF0000"/>
                </a:solidFill>
              </a:rPr>
              <a:t>REDUCED MRI </a:t>
            </a:r>
            <a:r>
              <a:rPr lang="en-MY" b="1" dirty="0">
                <a:solidFill>
                  <a:srgbClr val="FF0000"/>
                </a:solidFill>
              </a:rPr>
              <a:t>ACTIVITY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32119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50"/>
            <a:ext cx="7467600" cy="745779"/>
          </a:xfrm>
        </p:spPr>
        <p:txBody>
          <a:bodyPr>
            <a:normAutofit/>
          </a:bodyPr>
          <a:lstStyle/>
          <a:p>
            <a:r>
              <a:rPr lang="en-MY" sz="3200" b="1" dirty="0" smtClean="0">
                <a:solidFill>
                  <a:schemeClr val="tx1"/>
                </a:solidFill>
              </a:rPr>
              <a:t>MRI follow-up</a:t>
            </a:r>
            <a:endParaRPr lang="en-MY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199" y="1007165"/>
            <a:ext cx="7984435" cy="5618921"/>
          </a:xfrm>
        </p:spPr>
        <p:txBody>
          <a:bodyPr>
            <a:normAutofit fontScale="92500" lnSpcReduction="20000"/>
          </a:bodyPr>
          <a:lstStyle/>
          <a:p>
            <a:r>
              <a:rPr lang="en-MY" sz="3000" dirty="0"/>
              <a:t>After treatment initiation, follow-up </a:t>
            </a:r>
            <a:r>
              <a:rPr lang="en-MY" sz="3000" dirty="0" smtClean="0"/>
              <a:t>&amp; </a:t>
            </a:r>
            <a:r>
              <a:rPr lang="en-MY" sz="3000" dirty="0"/>
              <a:t>evaluation are as </a:t>
            </a:r>
            <a:r>
              <a:rPr lang="en-MY" sz="3000" dirty="0" smtClean="0"/>
              <a:t>below:</a:t>
            </a:r>
            <a:r>
              <a:rPr lang="en-MY" sz="3000" baseline="30000" dirty="0" smtClean="0"/>
              <a:t>183, 184, 189, 190, 191</a:t>
            </a:r>
            <a:endParaRPr lang="en-MY" sz="3000" dirty="0" smtClean="0"/>
          </a:p>
          <a:p>
            <a:pPr marL="542925" lvl="1" indent="-277813"/>
            <a:r>
              <a:rPr lang="en-MY" sz="2600" dirty="0" smtClean="0"/>
              <a:t>clinically </a:t>
            </a:r>
            <a:r>
              <a:rPr lang="en-MY" sz="2600" dirty="0"/>
              <a:t>every </a:t>
            </a:r>
            <a:r>
              <a:rPr lang="en-MY" sz="2600" dirty="0" smtClean="0"/>
              <a:t>3 </a:t>
            </a:r>
            <a:r>
              <a:rPr lang="en-MY" sz="2600" dirty="0"/>
              <a:t>months for the first year </a:t>
            </a:r>
            <a:r>
              <a:rPr lang="en-MY" sz="2600" dirty="0" smtClean="0"/>
              <a:t>&amp; </a:t>
            </a:r>
            <a:r>
              <a:rPr lang="en-MY" sz="2600" dirty="0"/>
              <a:t>every </a:t>
            </a:r>
            <a:r>
              <a:rPr lang="en-MY" sz="2600" dirty="0" smtClean="0"/>
              <a:t>6 months thereafter</a:t>
            </a:r>
          </a:p>
          <a:p>
            <a:pPr marL="542925" lvl="1" indent="-277813"/>
            <a:r>
              <a:rPr lang="en-MY" sz="2600" dirty="0" smtClean="0"/>
              <a:t>neurologically </a:t>
            </a:r>
            <a:r>
              <a:rPr lang="en-MY" sz="2600" dirty="0"/>
              <a:t>by EDSS compared to </a:t>
            </a:r>
            <a:r>
              <a:rPr lang="en-MY" sz="2600" dirty="0" smtClean="0"/>
              <a:t>baseline</a:t>
            </a:r>
          </a:p>
          <a:p>
            <a:pPr marL="542925" lvl="1" indent="-277813"/>
            <a:r>
              <a:rPr lang="en-MY" sz="2600" b="1" dirty="0" err="1" smtClean="0">
                <a:solidFill>
                  <a:srgbClr val="FF0000"/>
                </a:solidFill>
              </a:rPr>
              <a:t>radiologicaly</a:t>
            </a:r>
            <a:r>
              <a:rPr lang="en-MY" sz="2600" b="1" dirty="0" smtClean="0">
                <a:solidFill>
                  <a:srgbClr val="FF0000"/>
                </a:solidFill>
              </a:rPr>
              <a:t> </a:t>
            </a:r>
            <a:r>
              <a:rPr lang="en-MY" sz="2600" b="1" dirty="0">
                <a:solidFill>
                  <a:srgbClr val="FF0000"/>
                </a:solidFill>
              </a:rPr>
              <a:t>via MRI brain </a:t>
            </a:r>
            <a:r>
              <a:rPr lang="en-MY" sz="2600" dirty="0"/>
              <a:t>which is usually done at </a:t>
            </a:r>
            <a:r>
              <a:rPr lang="en-MY" sz="2600" b="1" dirty="0">
                <a:solidFill>
                  <a:srgbClr val="FF0000"/>
                </a:solidFill>
              </a:rPr>
              <a:t>baseline</a:t>
            </a:r>
            <a:r>
              <a:rPr lang="en-MY" sz="2600" dirty="0"/>
              <a:t> </a:t>
            </a:r>
            <a:r>
              <a:rPr lang="en-MY" sz="2600" dirty="0" smtClean="0"/>
              <a:t>&amp;</a:t>
            </a:r>
            <a:r>
              <a:rPr lang="en-MY" sz="2600" b="1" dirty="0" smtClean="0">
                <a:solidFill>
                  <a:srgbClr val="FF0000"/>
                </a:solidFill>
              </a:rPr>
              <a:t> </a:t>
            </a:r>
            <a:r>
              <a:rPr lang="en-MY" sz="2600" b="1" dirty="0">
                <a:solidFill>
                  <a:srgbClr val="FF0000"/>
                </a:solidFill>
              </a:rPr>
              <a:t>6- 12 months </a:t>
            </a:r>
            <a:r>
              <a:rPr lang="en-MY" sz="2600" dirty="0"/>
              <a:t>after initiation of therapy with first-line agents or earlier if clinically indicated. However the frequency of neuroimaging </a:t>
            </a:r>
            <a:r>
              <a:rPr lang="en-MY" sz="2600" b="1" dirty="0">
                <a:solidFill>
                  <a:srgbClr val="FF0000"/>
                </a:solidFill>
              </a:rPr>
              <a:t>must be tempered with local </a:t>
            </a:r>
            <a:r>
              <a:rPr lang="en-MY" sz="2600" b="1" dirty="0" smtClean="0">
                <a:solidFill>
                  <a:srgbClr val="FF0000"/>
                </a:solidFill>
              </a:rPr>
              <a:t>availability</a:t>
            </a:r>
            <a:r>
              <a:rPr lang="en-MY" sz="2600" dirty="0" smtClean="0"/>
              <a:t>. </a:t>
            </a:r>
          </a:p>
          <a:p>
            <a:pPr marL="542925" lvl="1" indent="-277813">
              <a:buNone/>
            </a:pPr>
            <a:r>
              <a:rPr lang="en-MY" sz="2600" dirty="0"/>
              <a:t> </a:t>
            </a:r>
            <a:r>
              <a:rPr lang="en-MY" sz="2600" dirty="0" smtClean="0"/>
              <a:t>   (HKL</a:t>
            </a:r>
            <a:r>
              <a:rPr lang="en-MY" sz="2600" dirty="0"/>
              <a:t>: 6-12 monthly follow up </a:t>
            </a:r>
            <a:r>
              <a:rPr lang="en-MY" sz="2600" dirty="0" smtClean="0"/>
              <a:t>MRI</a:t>
            </a:r>
            <a:r>
              <a:rPr lang="en-MY" dirty="0" smtClean="0"/>
              <a:t>)</a:t>
            </a:r>
          </a:p>
          <a:p>
            <a:pPr lvl="1"/>
            <a:endParaRPr lang="en-MY" sz="2200" dirty="0"/>
          </a:p>
          <a:p>
            <a:pPr marL="0" indent="0">
              <a:buNone/>
            </a:pPr>
            <a:r>
              <a:rPr lang="en-MY" sz="1400" dirty="0"/>
              <a:t>     </a:t>
            </a:r>
            <a:r>
              <a:rPr lang="en-MY" sz="1400" dirty="0" smtClean="0"/>
              <a:t> </a:t>
            </a:r>
            <a:r>
              <a:rPr lang="en-MY" sz="1500" dirty="0"/>
              <a:t>183. Freedman MS. </a:t>
            </a:r>
            <a:r>
              <a:rPr lang="en-MY" sz="1500" dirty="0" err="1" smtClean="0"/>
              <a:t>Eur</a:t>
            </a:r>
            <a:r>
              <a:rPr lang="en-MY" sz="1500" dirty="0" smtClean="0"/>
              <a:t> </a:t>
            </a:r>
            <a:r>
              <a:rPr lang="en-MY" sz="1500" dirty="0"/>
              <a:t>J Neurol. 2014;21(3):377-387, </a:t>
            </a:r>
            <a:r>
              <a:rPr lang="en-MY" sz="1500" dirty="0" smtClean="0"/>
              <a:t>e318-320</a:t>
            </a:r>
          </a:p>
          <a:p>
            <a:pPr marL="0" indent="0">
              <a:buNone/>
            </a:pPr>
            <a:r>
              <a:rPr lang="en-MY" sz="1500" dirty="0"/>
              <a:t>     </a:t>
            </a:r>
            <a:r>
              <a:rPr lang="en-MY" sz="1500" dirty="0" smtClean="0"/>
              <a:t> </a:t>
            </a:r>
            <a:r>
              <a:rPr lang="en-MY" sz="1500" dirty="0"/>
              <a:t>184. Río J, </a:t>
            </a:r>
            <a:r>
              <a:rPr lang="en-MY" sz="1500" dirty="0" smtClean="0"/>
              <a:t>et al. </a:t>
            </a:r>
            <a:r>
              <a:rPr lang="en-MY" sz="1500" dirty="0" err="1" smtClean="0"/>
              <a:t>Curr</a:t>
            </a:r>
            <a:r>
              <a:rPr lang="en-MY" sz="1500" dirty="0" smtClean="0"/>
              <a:t> </a:t>
            </a:r>
            <a:r>
              <a:rPr lang="en-MY" sz="1500" dirty="0" err="1"/>
              <a:t>Opin</a:t>
            </a:r>
            <a:r>
              <a:rPr lang="en-MY" sz="1500" dirty="0"/>
              <a:t> Neurol. 2011;24(3):</a:t>
            </a:r>
            <a:r>
              <a:rPr lang="en-MY" sz="1500" dirty="0" smtClean="0"/>
              <a:t>230-237</a:t>
            </a:r>
          </a:p>
          <a:p>
            <a:pPr marL="0" indent="0">
              <a:buNone/>
            </a:pPr>
            <a:r>
              <a:rPr lang="en-MY" sz="1500" dirty="0"/>
              <a:t> </a:t>
            </a:r>
            <a:r>
              <a:rPr lang="en-MY" sz="1500" dirty="0" smtClean="0"/>
              <a:t>    </a:t>
            </a:r>
            <a:r>
              <a:rPr lang="en-MY" sz="1500" dirty="0" smtClean="0"/>
              <a:t> </a:t>
            </a:r>
            <a:r>
              <a:rPr lang="en-MY" sz="1500" dirty="0" smtClean="0"/>
              <a:t>189</a:t>
            </a:r>
            <a:r>
              <a:rPr lang="en-MY" sz="1500" dirty="0"/>
              <a:t>. Río J, </a:t>
            </a:r>
            <a:r>
              <a:rPr lang="en-MY" sz="1500" dirty="0" smtClean="0"/>
              <a:t>et </a:t>
            </a:r>
            <a:r>
              <a:rPr lang="en-MY" sz="1500" dirty="0"/>
              <a:t>al. </a:t>
            </a:r>
            <a:r>
              <a:rPr lang="en-MY" sz="1500" dirty="0" err="1" smtClean="0"/>
              <a:t>Eur</a:t>
            </a:r>
            <a:r>
              <a:rPr lang="en-MY" sz="1500" dirty="0" smtClean="0"/>
              <a:t> </a:t>
            </a:r>
            <a:r>
              <a:rPr lang="en-MY" sz="1500" dirty="0"/>
              <a:t>J Neurol. 2012;19(6):</a:t>
            </a:r>
            <a:r>
              <a:rPr lang="en-MY" sz="1500" dirty="0" smtClean="0"/>
              <a:t>899-904</a:t>
            </a:r>
          </a:p>
          <a:p>
            <a:pPr marL="0" indent="0">
              <a:buNone/>
            </a:pPr>
            <a:r>
              <a:rPr lang="en-MY" sz="1500" dirty="0"/>
              <a:t>     </a:t>
            </a:r>
            <a:r>
              <a:rPr lang="en-MY" sz="1500" dirty="0" smtClean="0"/>
              <a:t> </a:t>
            </a:r>
            <a:r>
              <a:rPr lang="en-MY" sz="1500" dirty="0"/>
              <a:t>190. </a:t>
            </a:r>
            <a:r>
              <a:rPr lang="en-MY" sz="1500" dirty="0" err="1"/>
              <a:t>Rieckmann</a:t>
            </a:r>
            <a:r>
              <a:rPr lang="en-MY" sz="1500" dirty="0"/>
              <a:t> P, </a:t>
            </a:r>
            <a:r>
              <a:rPr lang="en-MY" sz="1500" dirty="0" smtClean="0"/>
              <a:t>et </a:t>
            </a:r>
            <a:r>
              <a:rPr lang="en-MY" sz="1500" dirty="0"/>
              <a:t>al. </a:t>
            </a:r>
            <a:r>
              <a:rPr lang="en-MY" sz="1500" dirty="0" err="1" smtClean="0"/>
              <a:t>Ther</a:t>
            </a:r>
            <a:r>
              <a:rPr lang="en-MY" sz="1500" dirty="0" smtClean="0"/>
              <a:t> </a:t>
            </a:r>
            <a:r>
              <a:rPr lang="en-MY" sz="1500" dirty="0" err="1"/>
              <a:t>Adv</a:t>
            </a:r>
            <a:r>
              <a:rPr lang="en-MY" sz="1500" dirty="0"/>
              <a:t> </a:t>
            </a:r>
            <a:r>
              <a:rPr lang="en-MY" sz="1500" dirty="0" err="1"/>
              <a:t>Neurol</a:t>
            </a:r>
            <a:r>
              <a:rPr lang="en-MY" sz="1500" dirty="0"/>
              <a:t> </a:t>
            </a:r>
            <a:r>
              <a:rPr lang="en-MY" sz="1500" dirty="0" err="1"/>
              <a:t>Disord</a:t>
            </a:r>
            <a:r>
              <a:rPr lang="en-MY" sz="1500" dirty="0"/>
              <a:t>. 2008;1(3):181-192.</a:t>
            </a:r>
          </a:p>
          <a:p>
            <a:pPr marL="0" indent="0">
              <a:buNone/>
            </a:pPr>
            <a:r>
              <a:rPr lang="en-MY" sz="1500" dirty="0" smtClean="0"/>
              <a:t>     </a:t>
            </a:r>
            <a:r>
              <a:rPr lang="en-MY" sz="1500" dirty="0" smtClean="0"/>
              <a:t> 191</a:t>
            </a:r>
            <a:r>
              <a:rPr lang="en-MY" sz="1500" dirty="0" smtClean="0"/>
              <a:t>. Río </a:t>
            </a:r>
            <a:r>
              <a:rPr lang="en-MY" sz="1500" dirty="0"/>
              <a:t>J, </a:t>
            </a:r>
            <a:r>
              <a:rPr lang="en-MY" sz="1500" dirty="0" smtClean="0"/>
              <a:t>et </a:t>
            </a:r>
            <a:r>
              <a:rPr lang="en-MY" sz="1500" dirty="0"/>
              <a:t>al. </a:t>
            </a:r>
            <a:r>
              <a:rPr lang="en-MY" sz="1500" dirty="0" smtClean="0"/>
              <a:t>Ann </a:t>
            </a:r>
            <a:r>
              <a:rPr lang="en-MY" sz="1500" dirty="0"/>
              <a:t>Neurol. 2002;52(4):400-406</a:t>
            </a:r>
          </a:p>
          <a:p>
            <a:pPr marL="0" indent="0">
              <a:buNone/>
            </a:pPr>
            <a:endParaRPr lang="en-MY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91161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Content Placeholder 2"/>
          <p:cNvSpPr>
            <a:spLocks noGrp="1"/>
          </p:cNvSpPr>
          <p:nvPr>
            <p:ph sz="half" idx="4294967295"/>
          </p:nvPr>
        </p:nvSpPr>
        <p:spPr>
          <a:xfrm>
            <a:off x="304800" y="0"/>
            <a:ext cx="4267200" cy="6553200"/>
          </a:xfrm>
        </p:spPr>
        <p:txBody>
          <a:bodyPr/>
          <a:lstStyle/>
          <a:p>
            <a:endParaRPr lang="en-US" altLang="en-US" sz="2400" smtClean="0">
              <a:ea typeface="ＭＳ Ｐゴシック" pitchFamily="-108" charset="-128"/>
            </a:endParaRPr>
          </a:p>
          <a:p>
            <a:endParaRPr lang="en-US" altLang="en-US" smtClean="0">
              <a:ea typeface="ＭＳ Ｐゴシック" pitchFamily="-108" charset="-128"/>
            </a:endParaRPr>
          </a:p>
          <a:p>
            <a:endParaRPr lang="en-US" altLang="en-US" smtClean="0">
              <a:ea typeface="ＭＳ Ｐゴシック" pitchFamily="-108" charset="-128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4294967295"/>
          </p:nvPr>
        </p:nvSpPr>
        <p:spPr>
          <a:xfrm>
            <a:off x="304800" y="361120"/>
            <a:ext cx="4038600" cy="6172200"/>
          </a:xfrm>
          <a:ln w="38100" cap="flat" algn="ctr">
            <a:solidFill>
              <a:schemeClr val="accent3"/>
            </a:solidFill>
            <a:headEnd type="none" w="med" len="med"/>
            <a:tailEnd type="none" w="med" len="med"/>
          </a:ln>
        </p:spPr>
        <p:txBody>
          <a:bodyPr>
            <a:normAutofit lnSpcReduction="10000"/>
          </a:bodyPr>
          <a:lstStyle/>
          <a:p>
            <a:pPr>
              <a:buFont typeface="Arial" pitchFamily="-111" charset="0"/>
              <a:buNone/>
              <a:defRPr/>
            </a:pPr>
            <a:r>
              <a:rPr lang="en-US" sz="2000" dirty="0" smtClean="0"/>
              <a:t>MRI Brain</a:t>
            </a:r>
          </a:p>
          <a:p>
            <a:pPr marL="357188" indent="-357188">
              <a:buSzPct val="100000"/>
              <a:buFont typeface="+mj-lt"/>
              <a:buAutoNum type="arabicPeriod"/>
              <a:defRPr/>
            </a:pPr>
            <a:r>
              <a:rPr lang="en-US" sz="2000" dirty="0" smtClean="0"/>
              <a:t>Axial T1</a:t>
            </a:r>
          </a:p>
          <a:p>
            <a:pPr marL="357188" indent="-357188">
              <a:buSzPct val="100000"/>
              <a:buFont typeface="+mj-lt"/>
              <a:buAutoNum type="arabicPeriod"/>
              <a:defRPr/>
            </a:pPr>
            <a:r>
              <a:rPr lang="en-US" sz="2000" dirty="0" smtClean="0"/>
              <a:t>Axial T2*</a:t>
            </a:r>
          </a:p>
          <a:p>
            <a:pPr marL="357188" indent="-357188">
              <a:buSzPct val="100000"/>
              <a:buFont typeface="+mj-lt"/>
              <a:buAutoNum type="arabicPeriod"/>
              <a:defRPr/>
            </a:pPr>
            <a:r>
              <a:rPr lang="en-US" sz="2000" dirty="0" smtClean="0"/>
              <a:t>Axial FLAIR</a:t>
            </a:r>
          </a:p>
          <a:p>
            <a:pPr marL="357188" indent="-357188">
              <a:buSzPct val="100000"/>
              <a:buFont typeface="+mj-lt"/>
              <a:buAutoNum type="arabicPeriod"/>
              <a:defRPr/>
            </a:pPr>
            <a:r>
              <a:rPr lang="en-US" sz="2000" dirty="0" err="1" smtClean="0"/>
              <a:t>Sagittal</a:t>
            </a:r>
            <a:r>
              <a:rPr lang="en-US" sz="2000" dirty="0" smtClean="0"/>
              <a:t> FLAIR</a:t>
            </a:r>
          </a:p>
          <a:p>
            <a:pPr marL="357188" indent="-357188">
              <a:buSzPct val="100000"/>
              <a:buFont typeface="+mj-lt"/>
              <a:buAutoNum type="arabicPeriod"/>
              <a:defRPr/>
            </a:pPr>
            <a:r>
              <a:rPr lang="en-US" sz="2000" dirty="0" smtClean="0"/>
              <a:t>DWI/ADC</a:t>
            </a:r>
          </a:p>
          <a:p>
            <a:pPr marL="357188" indent="-357188">
              <a:buSzPct val="100000"/>
              <a:buFont typeface="+mj-lt"/>
              <a:buAutoNum type="arabicPeriod"/>
              <a:defRPr/>
            </a:pPr>
            <a:r>
              <a:rPr lang="en-US" sz="2000" dirty="0" smtClean="0"/>
              <a:t>T1-Gd Axial (delayed)</a:t>
            </a:r>
          </a:p>
          <a:p>
            <a:pPr marL="357188" indent="-357188">
              <a:buSzPct val="100000"/>
              <a:buFont typeface="+mj-lt"/>
              <a:buAutoNum type="arabicPeriod"/>
              <a:defRPr/>
            </a:pPr>
            <a:r>
              <a:rPr lang="en-US" sz="2000" dirty="0" smtClean="0"/>
              <a:t>T1-Gd Coronal (delayed)</a:t>
            </a:r>
          </a:p>
          <a:p>
            <a:pPr marL="457200" indent="-457200">
              <a:buFont typeface="+mj-lt"/>
              <a:buAutoNum type="arabicPeriod"/>
              <a:defRPr/>
            </a:pPr>
            <a:endParaRPr lang="en-US" sz="2000" dirty="0" smtClean="0"/>
          </a:p>
          <a:p>
            <a:pPr marL="457200" indent="-457200">
              <a:buFont typeface="Arial" pitchFamily="-111" charset="0"/>
              <a:buNone/>
              <a:defRPr/>
            </a:pPr>
            <a:r>
              <a:rPr lang="en-US" sz="2000" dirty="0" smtClean="0"/>
              <a:t>MRI Whole Spine</a:t>
            </a:r>
          </a:p>
          <a:p>
            <a:pPr marL="357188" indent="-357188">
              <a:buSzPct val="100000"/>
              <a:buFont typeface="+mj-lt"/>
              <a:buAutoNum type="arabicPeriod"/>
              <a:defRPr/>
            </a:pPr>
            <a:r>
              <a:rPr lang="en-US" sz="2000" dirty="0" err="1" smtClean="0"/>
              <a:t>Sagittal</a:t>
            </a:r>
            <a:r>
              <a:rPr lang="en-US" sz="2000" dirty="0" smtClean="0"/>
              <a:t> T1</a:t>
            </a:r>
          </a:p>
          <a:p>
            <a:pPr marL="357188" indent="-357188">
              <a:buSzPct val="100000"/>
              <a:buFont typeface="+mj-lt"/>
              <a:buAutoNum type="arabicPeriod"/>
              <a:defRPr/>
            </a:pPr>
            <a:r>
              <a:rPr lang="en-US" sz="2000" dirty="0" smtClean="0"/>
              <a:t>Sagittal T2-SE*</a:t>
            </a:r>
          </a:p>
          <a:p>
            <a:pPr marL="357188" indent="-357188">
              <a:buSzPct val="100000"/>
              <a:buFont typeface="+mj-lt"/>
              <a:buAutoNum type="arabicPeriod"/>
              <a:defRPr/>
            </a:pPr>
            <a:r>
              <a:rPr lang="en-US" sz="2000" dirty="0" smtClean="0"/>
              <a:t>Axial T2-SE whole spinal cord* (4 mm thickness)</a:t>
            </a:r>
          </a:p>
          <a:p>
            <a:pPr marL="357188" indent="-357188">
              <a:buSzPct val="100000"/>
              <a:buFont typeface="+mj-lt"/>
              <a:buAutoNum type="arabicPeriod"/>
              <a:defRPr/>
            </a:pPr>
            <a:r>
              <a:rPr lang="en-US" sz="2000" dirty="0" err="1" smtClean="0"/>
              <a:t>Sagittal</a:t>
            </a:r>
            <a:r>
              <a:rPr lang="en-US" sz="2000" dirty="0" smtClean="0"/>
              <a:t> T1-Gd (non Fat Sat)*</a:t>
            </a:r>
          </a:p>
          <a:p>
            <a:pPr marL="357188" indent="-357188">
              <a:buSzPct val="100000"/>
              <a:buFont typeface="+mj-lt"/>
              <a:buAutoNum type="arabicPeriod"/>
              <a:defRPr/>
            </a:pPr>
            <a:r>
              <a:rPr lang="en-US" sz="2000" dirty="0" smtClean="0"/>
              <a:t>Axial T1-Gd (Spin Echo) at selected areas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439478" y="702356"/>
            <a:ext cx="4299138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9pPr>
          </a:lstStyle>
          <a:p>
            <a:pPr marL="357188" indent="-357188" eaLnBrk="1" hangingPunct="1">
              <a:buFontTx/>
              <a:buAutoNum type="arabicPeriod"/>
            </a:pPr>
            <a:r>
              <a:rPr lang="en-US" altLang="en-US" sz="2000" dirty="0" smtClean="0">
                <a:latin typeface="+mn-lt"/>
              </a:rPr>
              <a:t>Axial T2 is important to demonstrate </a:t>
            </a:r>
            <a:r>
              <a:rPr lang="en-US" altLang="en-US" sz="2000" dirty="0" err="1" smtClean="0">
                <a:latin typeface="+mn-lt"/>
              </a:rPr>
              <a:t>infratentorial</a:t>
            </a:r>
            <a:r>
              <a:rPr lang="en-US" altLang="en-US" sz="2000" dirty="0" smtClean="0">
                <a:latin typeface="+mn-lt"/>
              </a:rPr>
              <a:t> lesions which sometimes can be missed on Axial </a:t>
            </a:r>
            <a:r>
              <a:rPr lang="en-US" altLang="en-US" sz="2000" dirty="0" smtClean="0">
                <a:latin typeface="+mn-lt"/>
              </a:rPr>
              <a:t>FLAIR.</a:t>
            </a:r>
            <a:endParaRPr lang="en-US" altLang="en-US" sz="2000" dirty="0" smtClean="0">
              <a:latin typeface="+mn-lt"/>
            </a:endParaRPr>
          </a:p>
          <a:p>
            <a:pPr marL="357188" indent="-357188" eaLnBrk="1" hangingPunct="1">
              <a:buFontTx/>
              <a:buAutoNum type="arabicPeriod"/>
            </a:pPr>
            <a:r>
              <a:rPr lang="en-US" altLang="en-US" sz="2000" dirty="0" smtClean="0">
                <a:latin typeface="+mn-lt"/>
              </a:rPr>
              <a:t>T2 </a:t>
            </a:r>
            <a:r>
              <a:rPr lang="en-US" altLang="en-US" sz="2000" dirty="0">
                <a:latin typeface="+mn-lt"/>
              </a:rPr>
              <a:t>FFE (instead of T2 Spin Echo) study for the spinal cord which will miss intramedullary spinal cord </a:t>
            </a:r>
            <a:r>
              <a:rPr lang="en-US" altLang="en-US" sz="2000" dirty="0" smtClean="0">
                <a:latin typeface="+mn-lt"/>
              </a:rPr>
              <a:t>lesion</a:t>
            </a:r>
            <a:endParaRPr lang="en-US" altLang="en-US" sz="2000" dirty="0">
              <a:latin typeface="+mn-lt"/>
            </a:endParaRPr>
          </a:p>
          <a:p>
            <a:pPr marL="357188" indent="-357188" eaLnBrk="1" hangingPunct="1">
              <a:buFontTx/>
              <a:buAutoNum type="arabicPeriod"/>
            </a:pPr>
            <a:r>
              <a:rPr lang="en-US" altLang="en-US" sz="2000" dirty="0">
                <a:latin typeface="+mn-lt"/>
              </a:rPr>
              <a:t>Axial T2 study for whole Spinal Cord is a </a:t>
            </a:r>
            <a:r>
              <a:rPr lang="en-US" altLang="en-US" sz="2000" dirty="0" smtClean="0">
                <a:latin typeface="+mn-lt"/>
              </a:rPr>
              <a:t>must.</a:t>
            </a:r>
            <a:endParaRPr lang="en-US" altLang="en-US" sz="2000" dirty="0">
              <a:latin typeface="+mn-lt"/>
            </a:endParaRPr>
          </a:p>
          <a:p>
            <a:pPr marL="357188" indent="-357188" eaLnBrk="1" hangingPunct="1">
              <a:buFontTx/>
              <a:buAutoNum type="arabicPeriod"/>
            </a:pPr>
            <a:r>
              <a:rPr lang="en-US" altLang="en-US" sz="2000" dirty="0">
                <a:latin typeface="+mn-lt"/>
              </a:rPr>
              <a:t>Delayed </a:t>
            </a:r>
            <a:r>
              <a:rPr lang="en-US" altLang="en-US" sz="2000" dirty="0" smtClean="0">
                <a:latin typeface="+mn-lt"/>
              </a:rPr>
              <a:t>post-contrast </a:t>
            </a:r>
            <a:r>
              <a:rPr lang="en-US" altLang="en-US" sz="2000" dirty="0">
                <a:latin typeface="+mn-lt"/>
              </a:rPr>
              <a:t>imaging (&gt;5 minutes) to improve detection </a:t>
            </a:r>
          </a:p>
          <a:p>
            <a:pPr marL="357188" indent="-357188" eaLnBrk="1" hangingPunct="1">
              <a:buFontTx/>
              <a:buAutoNum type="arabicPeriod"/>
            </a:pPr>
            <a:r>
              <a:rPr lang="en-US" altLang="en-US" sz="2000" dirty="0">
                <a:latin typeface="+mn-lt"/>
              </a:rPr>
              <a:t>Performing Fat Sat Post contrast for Spinal Cord Studies reduces detection of </a:t>
            </a:r>
            <a:r>
              <a:rPr lang="en-US" altLang="en-US" sz="2000" dirty="0" smtClean="0">
                <a:latin typeface="+mn-lt"/>
              </a:rPr>
              <a:t>lesion</a:t>
            </a:r>
            <a:endParaRPr lang="en-US" altLang="en-US" sz="2000" dirty="0">
              <a:latin typeface="+mn-lt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964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sz="3200" dirty="0">
                <a:solidFill>
                  <a:schemeClr val="tx1"/>
                </a:solidFill>
                <a:ea typeface="ＭＳ Ｐゴシック" pitchFamily="-108" charset="-128"/>
              </a:rPr>
              <a:t>DIFFERENTIAL DIAGNOSIS FOR </a:t>
            </a:r>
            <a:r>
              <a:rPr lang="en-US" altLang="en-US" sz="3200" dirty="0" smtClean="0">
                <a:solidFill>
                  <a:schemeClr val="tx1"/>
                </a:solidFill>
                <a:ea typeface="ＭＳ Ｐゴシック" pitchFamily="-108" charset="-128"/>
              </a:rPr>
              <a:t>MS</a:t>
            </a:r>
            <a:endParaRPr lang="en-MY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901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9275"/>
          </a:xfrm>
        </p:spPr>
        <p:txBody>
          <a:bodyPr>
            <a:normAutofit/>
          </a:bodyPr>
          <a:lstStyle/>
          <a:p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ISCHAEMIC </a:t>
            </a:r>
            <a:r>
              <a:rPr lang="en-US" altLang="en-US" sz="3200" b="1" dirty="0">
                <a:solidFill>
                  <a:schemeClr val="tx1"/>
                </a:solidFill>
                <a:ea typeface="ＭＳ Ｐゴシック" pitchFamily="-108" charset="-128"/>
              </a:rPr>
              <a:t>LESIONS</a:t>
            </a:r>
            <a:endParaRPr lang="en-MY" sz="3200" b="1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4" name="Picture 2" descr="C:\Users\Rosezain\Desktop\SMALL VESSELS ISCHEMIA\t2_tra_FLAI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71" t="11049" r="9271" b="6874"/>
          <a:stretch>
            <a:fillRect/>
          </a:stretch>
        </p:blipFill>
        <p:spPr>
          <a:xfrm>
            <a:off x="285750" y="1214438"/>
            <a:ext cx="4067175" cy="4500562"/>
          </a:xfrm>
          <a:prstGeom prst="rect">
            <a:avLst/>
          </a:prstGeom>
          <a:noFill/>
        </p:spPr>
      </p:pic>
      <p:pic>
        <p:nvPicPr>
          <p:cNvPr id="5" name="Picture 3" descr="C:\Users\Rosezain\Desktop\SMALL VESSELS ISCHEMIA\t2_tra_FLAIR 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6" t="13959" r="13303" b="7359"/>
          <a:stretch>
            <a:fillRect/>
          </a:stretch>
        </p:blipFill>
        <p:spPr bwMode="auto">
          <a:xfrm>
            <a:off x="4786313" y="1214438"/>
            <a:ext cx="3929062" cy="451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85750" y="5857875"/>
            <a:ext cx="40671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2000" dirty="0">
                <a:latin typeface="+mn-lt"/>
              </a:rPr>
              <a:t>Subcortical white matter rather than </a:t>
            </a:r>
            <a:r>
              <a:rPr lang="en-US" altLang="en-US" sz="2000" dirty="0" err="1">
                <a:latin typeface="+mn-lt"/>
              </a:rPr>
              <a:t>juxtacortical</a:t>
            </a:r>
            <a:r>
              <a:rPr lang="en-US" altLang="en-US" sz="2000" dirty="0">
                <a:latin typeface="+mn-lt"/>
              </a:rPr>
              <a:t> involvement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000625" y="5826194"/>
            <a:ext cx="35004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2000" dirty="0">
                <a:latin typeface="+mn-lt"/>
              </a:rPr>
              <a:t>Lesions not  ‘touching’ </a:t>
            </a:r>
            <a:r>
              <a:rPr lang="en-US" altLang="en-US" sz="2000" dirty="0" smtClean="0">
                <a:latin typeface="+mn-lt"/>
              </a:rPr>
              <a:t>ventricular </a:t>
            </a:r>
            <a:r>
              <a:rPr lang="en-US" altLang="en-US" sz="2000" dirty="0">
                <a:latin typeface="+mn-lt"/>
              </a:rPr>
              <a:t>margin</a:t>
            </a:r>
          </a:p>
        </p:txBody>
      </p:sp>
    </p:spTree>
    <p:extLst>
      <p:ext uri="{BB962C8B-B14F-4D97-AF65-F5344CB8AC3E}">
        <p14:creationId xmlns:p14="http://schemas.microsoft.com/office/powerpoint/2010/main" val="32719962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MY" sz="3200" b="1" dirty="0" smtClean="0">
                <a:solidFill>
                  <a:schemeClr val="tx1"/>
                </a:solidFill>
              </a:rPr>
              <a:t>Multiple sclerosis</a:t>
            </a:r>
            <a:endParaRPr lang="en-MY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199" y="1600200"/>
            <a:ext cx="7971183" cy="4873752"/>
          </a:xfrm>
        </p:spPr>
        <p:txBody>
          <a:bodyPr>
            <a:normAutofit fontScale="77500" lnSpcReduction="20000"/>
          </a:bodyPr>
          <a:lstStyle/>
          <a:p>
            <a:r>
              <a:rPr lang="en-MY" sz="3100" dirty="0" smtClean="0"/>
              <a:t>Inflammatory </a:t>
            </a:r>
            <a:r>
              <a:rPr lang="en-MY" sz="3100" dirty="0"/>
              <a:t>demyelination </a:t>
            </a:r>
            <a:r>
              <a:rPr lang="en-MY" sz="3100" dirty="0" smtClean="0"/>
              <a:t>disseminated </a:t>
            </a:r>
            <a:r>
              <a:rPr lang="en-MY" sz="3100" dirty="0"/>
              <a:t>in different areas of the CNS </a:t>
            </a:r>
            <a:r>
              <a:rPr lang="en-MY" sz="3100" dirty="0" smtClean="0"/>
              <a:t>&amp; occurring </a:t>
            </a:r>
            <a:r>
              <a:rPr lang="en-MY" sz="3100" dirty="0"/>
              <a:t>at different time points </a:t>
            </a:r>
            <a:r>
              <a:rPr lang="en-MY" sz="3100" b="1" dirty="0">
                <a:solidFill>
                  <a:srgbClr val="FF0000"/>
                </a:solidFill>
              </a:rPr>
              <a:t>(dissemination in space </a:t>
            </a:r>
            <a:r>
              <a:rPr lang="en-MY" sz="3100" b="1" dirty="0" smtClean="0">
                <a:solidFill>
                  <a:srgbClr val="FF0000"/>
                </a:solidFill>
              </a:rPr>
              <a:t>&amp; </a:t>
            </a:r>
            <a:r>
              <a:rPr lang="en-MY" sz="3100" b="1" dirty="0">
                <a:solidFill>
                  <a:srgbClr val="FF0000"/>
                </a:solidFill>
              </a:rPr>
              <a:t>time)</a:t>
            </a:r>
          </a:p>
          <a:p>
            <a:endParaRPr lang="en-MY" sz="2600" dirty="0"/>
          </a:p>
          <a:p>
            <a:r>
              <a:rPr lang="en-MY" sz="3100" dirty="0" smtClean="0"/>
              <a:t>85</a:t>
            </a:r>
            <a:r>
              <a:rPr lang="en-MY" sz="3100" dirty="0"/>
              <a:t>% </a:t>
            </a:r>
            <a:r>
              <a:rPr lang="en-MY" sz="3100" dirty="0" smtClean="0"/>
              <a:t>of cases have </a:t>
            </a:r>
            <a:r>
              <a:rPr lang="en-MY" sz="3100" dirty="0"/>
              <a:t>relapsing course from onset</a:t>
            </a:r>
          </a:p>
          <a:p>
            <a:endParaRPr lang="en-MY" sz="2600" dirty="0"/>
          </a:p>
          <a:p>
            <a:r>
              <a:rPr lang="en-MY" sz="3100" dirty="0"/>
              <a:t>F</a:t>
            </a:r>
            <a:r>
              <a:rPr lang="en-MY" sz="3100" dirty="0" smtClean="0"/>
              <a:t>irst </a:t>
            </a:r>
            <a:r>
              <a:rPr lang="en-MY" sz="3100" dirty="0"/>
              <a:t>attack commonly presents as unilateral optic neuritis, a brainstem syndrome or partial </a:t>
            </a:r>
            <a:r>
              <a:rPr lang="en-MY" sz="3100" dirty="0" smtClean="0"/>
              <a:t>myelitis - these </a:t>
            </a:r>
            <a:r>
              <a:rPr lang="en-MY" sz="3100" dirty="0"/>
              <a:t>presentations are known as clinically isolated syndromes </a:t>
            </a:r>
            <a:r>
              <a:rPr lang="en-MY" sz="3100" b="1" dirty="0">
                <a:solidFill>
                  <a:srgbClr val="FF0000"/>
                </a:solidFill>
              </a:rPr>
              <a:t>(CIS)</a:t>
            </a:r>
            <a:r>
              <a:rPr lang="en-MY" sz="3100" dirty="0"/>
              <a:t> </a:t>
            </a:r>
          </a:p>
          <a:p>
            <a:endParaRPr lang="en-MY" sz="2600" dirty="0"/>
          </a:p>
          <a:p>
            <a:r>
              <a:rPr lang="en-MY" sz="3100" b="1" dirty="0" smtClean="0">
                <a:solidFill>
                  <a:srgbClr val="FF0000"/>
                </a:solidFill>
              </a:rPr>
              <a:t>Clinically </a:t>
            </a:r>
            <a:r>
              <a:rPr lang="en-MY" sz="3100" b="1" dirty="0">
                <a:solidFill>
                  <a:srgbClr val="FF0000"/>
                </a:solidFill>
              </a:rPr>
              <a:t>silent </a:t>
            </a:r>
            <a:r>
              <a:rPr lang="en-MY" sz="3100" dirty="0"/>
              <a:t>MRI lesions suggestive of demyelination seen </a:t>
            </a:r>
            <a:r>
              <a:rPr lang="en-MY" sz="3100" dirty="0" smtClean="0"/>
              <a:t>in 50 - 70</a:t>
            </a:r>
            <a:r>
              <a:rPr lang="en-MY" sz="3100" dirty="0"/>
              <a:t>% of patients who present with CIS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19167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3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57626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z="4000" dirty="0" smtClean="0">
                <a:solidFill>
                  <a:srgbClr val="FFFEFE"/>
                </a:solidFill>
                <a:ea typeface="ＭＳ Ｐゴシック" pitchFamily="-108" charset="-128"/>
              </a:rPr>
              <a:t>ADEM</a:t>
            </a:r>
            <a:endParaRPr lang="en-MY" altLang="en-US" sz="4000" dirty="0" smtClean="0">
              <a:solidFill>
                <a:srgbClr val="FFFEFE"/>
              </a:solidFill>
              <a:ea typeface="ＭＳ Ｐゴシック" pitchFamily="-108" charset="-128"/>
            </a:endParaRPr>
          </a:p>
        </p:txBody>
      </p:sp>
      <p:pic>
        <p:nvPicPr>
          <p:cNvPr id="52227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87450" y="712167"/>
            <a:ext cx="2349500" cy="2951163"/>
          </a:xfrm>
        </p:spPr>
      </p:pic>
      <p:pic>
        <p:nvPicPr>
          <p:cNvPr id="52228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37"/>
          <a:stretch>
            <a:fillRect/>
          </a:stretch>
        </p:blipFill>
        <p:spPr>
          <a:xfrm>
            <a:off x="4500563" y="761380"/>
            <a:ext cx="2347912" cy="2870200"/>
          </a:xfrm>
        </p:spPr>
      </p:pic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3736355"/>
            <a:ext cx="2349500" cy="2953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" r="14572"/>
          <a:stretch>
            <a:fillRect/>
          </a:stretch>
        </p:blipFill>
        <p:spPr bwMode="auto">
          <a:xfrm>
            <a:off x="4500563" y="3736355"/>
            <a:ext cx="2333625" cy="2953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7200" y="9598"/>
            <a:ext cx="7467600" cy="719275"/>
          </a:xfrm>
          <a:prstGeom prst="rect">
            <a:avLst/>
          </a:prstGeom>
        </p:spPr>
        <p:txBody>
          <a:bodyPr vert="horz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/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ADEM</a:t>
            </a:r>
            <a:endParaRPr lang="en-MY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864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Differential diagnosis for </a:t>
            </a:r>
            <a:r>
              <a:rPr lang="en-US" altLang="en-US" sz="3200" b="1" dirty="0" err="1" smtClean="0">
                <a:solidFill>
                  <a:schemeClr val="tx1"/>
                </a:solidFill>
                <a:ea typeface="ＭＳ Ｐゴシック" pitchFamily="-108" charset="-128"/>
              </a:rPr>
              <a:t>Callosal</a:t>
            </a:r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 Lesions</a:t>
            </a:r>
            <a:endParaRPr lang="en-MY" altLang="en-US" sz="3200" b="1" dirty="0" smtClean="0">
              <a:solidFill>
                <a:schemeClr val="tx1"/>
              </a:solidFill>
              <a:ea typeface="ＭＳ Ｐゴシック" pitchFamily="-108" charset="-128"/>
            </a:endParaRPr>
          </a:p>
        </p:txBody>
      </p:sp>
      <p:sp>
        <p:nvSpPr>
          <p:cNvPr id="53251" name="Text Placeholder 3"/>
          <p:cNvSpPr>
            <a:spLocks noGrp="1"/>
          </p:cNvSpPr>
          <p:nvPr>
            <p:ph type="body" idx="1"/>
          </p:nvPr>
        </p:nvSpPr>
        <p:spPr>
          <a:xfrm>
            <a:off x="457200" y="1728744"/>
            <a:ext cx="3657600" cy="658368"/>
          </a:xfrm>
        </p:spPr>
        <p:txBody>
          <a:bodyPr/>
          <a:lstStyle/>
          <a:p>
            <a:pPr algn="ctr" eaLnBrk="1" hangingPunct="1"/>
            <a:r>
              <a:rPr lang="en-US" altLang="en-US" sz="2400" dirty="0" smtClean="0">
                <a:ea typeface="ＭＳ Ｐゴシック" pitchFamily="-108" charset="-128"/>
              </a:rPr>
              <a:t>MS</a:t>
            </a:r>
          </a:p>
        </p:txBody>
      </p:sp>
      <p:pic>
        <p:nvPicPr>
          <p:cNvPr id="5325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6700" y="2403818"/>
            <a:ext cx="4418013" cy="3887787"/>
          </a:xfrm>
        </p:spPr>
      </p:pic>
      <p:sp>
        <p:nvSpPr>
          <p:cNvPr id="53253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5072260" y="1728744"/>
            <a:ext cx="3657600" cy="658368"/>
          </a:xfrm>
        </p:spPr>
        <p:txBody>
          <a:bodyPr/>
          <a:lstStyle/>
          <a:p>
            <a:pPr algn="ctr" eaLnBrk="1" hangingPunct="1"/>
            <a:r>
              <a:rPr lang="en-US" altLang="en-US" sz="2400" dirty="0" err="1" smtClean="0">
                <a:ea typeface="ＭＳ Ｐゴシック" pitchFamily="-108" charset="-128"/>
              </a:rPr>
              <a:t>Susac’s</a:t>
            </a:r>
            <a:r>
              <a:rPr lang="en-US" altLang="en-US" sz="2400" dirty="0" smtClean="0">
                <a:ea typeface="ＭＳ Ｐゴシック" pitchFamily="-108" charset="-128"/>
              </a:rPr>
              <a:t> Syndrome</a:t>
            </a:r>
          </a:p>
        </p:txBody>
      </p:sp>
      <p:pic>
        <p:nvPicPr>
          <p:cNvPr id="53254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59338" y="2390566"/>
            <a:ext cx="4041775" cy="3913187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171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Differential diagnosis for MS</a:t>
            </a:r>
            <a:endParaRPr lang="en-MY" altLang="en-US" sz="3200" b="1" dirty="0" smtClean="0">
              <a:solidFill>
                <a:schemeClr val="tx1"/>
              </a:solidFill>
              <a:ea typeface="ＭＳ Ｐゴシック" pitchFamily="-108" charset="-128"/>
            </a:endParaRPr>
          </a:p>
        </p:txBody>
      </p:sp>
      <p:sp>
        <p:nvSpPr>
          <p:cNvPr id="54275" name="Text Placeholder 2"/>
          <p:cNvSpPr>
            <a:spLocks noGrp="1"/>
          </p:cNvSpPr>
          <p:nvPr>
            <p:ph type="body" idx="1"/>
          </p:nvPr>
        </p:nvSpPr>
        <p:spPr>
          <a:xfrm>
            <a:off x="460307" y="1310099"/>
            <a:ext cx="4040187" cy="639762"/>
          </a:xfrm>
        </p:spPr>
        <p:txBody>
          <a:bodyPr/>
          <a:lstStyle/>
          <a:p>
            <a:pPr algn="ctr" eaLnBrk="1" hangingPunct="1"/>
            <a:r>
              <a:rPr lang="en-US" altLang="en-US" sz="2400" dirty="0" smtClean="0">
                <a:ea typeface="ＭＳ Ｐゴシック" pitchFamily="-108" charset="-128"/>
              </a:rPr>
              <a:t>CNS Lymphoma</a:t>
            </a:r>
          </a:p>
        </p:txBody>
      </p:sp>
      <p:pic>
        <p:nvPicPr>
          <p:cNvPr id="5427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0063" y="1944962"/>
            <a:ext cx="3951287" cy="3951287"/>
          </a:xfrm>
        </p:spPr>
      </p:pic>
      <p:sp>
        <p:nvSpPr>
          <p:cNvPr id="54277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09981" y="1296847"/>
            <a:ext cx="3357563" cy="639762"/>
          </a:xfrm>
        </p:spPr>
        <p:txBody>
          <a:bodyPr/>
          <a:lstStyle/>
          <a:p>
            <a:pPr algn="ctr" eaLnBrk="1" hangingPunct="1"/>
            <a:r>
              <a:rPr lang="en-US" altLang="en-US" sz="2400" dirty="0" smtClean="0">
                <a:ea typeface="ＭＳ Ｐゴシック" pitchFamily="-108" charset="-128"/>
              </a:rPr>
              <a:t>CNS Lymphoma</a:t>
            </a:r>
          </a:p>
        </p:txBody>
      </p:sp>
      <p:pic>
        <p:nvPicPr>
          <p:cNvPr id="54278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429250" y="1944962"/>
            <a:ext cx="3143250" cy="3951287"/>
          </a:xfrm>
        </p:spPr>
      </p:pic>
      <p:sp>
        <p:nvSpPr>
          <p:cNvPr id="54279" name="TextBox 7"/>
          <p:cNvSpPr txBox="1">
            <a:spLocks noChangeArrowheads="1"/>
          </p:cNvSpPr>
          <p:nvPr/>
        </p:nvSpPr>
        <p:spPr bwMode="auto">
          <a:xfrm>
            <a:off x="4929807" y="5943600"/>
            <a:ext cx="387626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+mn-lt"/>
              </a:rPr>
              <a:t>More challenging pattern, closely mimics MS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4803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Differential diagnosis for cord lesions</a:t>
            </a:r>
          </a:p>
        </p:txBody>
      </p:sp>
      <p:sp>
        <p:nvSpPr>
          <p:cNvPr id="55299" name="Text Placeholder 3"/>
          <p:cNvSpPr>
            <a:spLocks noGrp="1"/>
          </p:cNvSpPr>
          <p:nvPr>
            <p:ph type="body" idx="1"/>
          </p:nvPr>
        </p:nvSpPr>
        <p:spPr>
          <a:xfrm>
            <a:off x="457200" y="1675736"/>
            <a:ext cx="3657600" cy="658368"/>
          </a:xfrm>
        </p:spPr>
        <p:txBody>
          <a:bodyPr/>
          <a:lstStyle/>
          <a:p>
            <a:pPr algn="ctr"/>
            <a:r>
              <a:rPr lang="en-US" altLang="en-US" sz="2400" dirty="0" smtClean="0">
                <a:ea typeface="ＭＳ Ｐゴシック" pitchFamily="-108" charset="-128"/>
              </a:rPr>
              <a:t>MS PLAQUES</a:t>
            </a:r>
          </a:p>
        </p:txBody>
      </p:sp>
      <p:sp>
        <p:nvSpPr>
          <p:cNvPr id="55300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336775" y="1007164"/>
            <a:ext cx="4515679" cy="1258639"/>
          </a:xfrm>
        </p:spPr>
        <p:txBody>
          <a:bodyPr/>
          <a:lstStyle/>
          <a:p>
            <a:pPr algn="ctr"/>
            <a:r>
              <a:rPr lang="en-US" altLang="en-US" sz="2400" dirty="0" smtClean="0">
                <a:ea typeface="ＭＳ Ｐゴシック" pitchFamily="-108" charset="-128"/>
              </a:rPr>
              <a:t>SPINAL CORD INFARCT </a:t>
            </a:r>
          </a:p>
          <a:p>
            <a:pPr algn="ctr"/>
            <a:r>
              <a:rPr lang="en-US" altLang="en-US" sz="2400" dirty="0" smtClean="0">
                <a:ea typeface="ＭＳ Ｐゴシック" pitchFamily="-108" charset="-128"/>
              </a:rPr>
              <a:t>(ANT. SPINAL ART. INFARCT)</a:t>
            </a:r>
          </a:p>
        </p:txBody>
      </p:sp>
      <p:pic>
        <p:nvPicPr>
          <p:cNvPr id="55301" name="Content Placeholder 7" descr="t2_tse_sag 2.jpg"/>
          <p:cNvPicPr>
            <a:picLocks noGrp="1" noChangeAspect="1"/>
          </p:cNvPicPr>
          <p:nvPr>
            <p:ph sz="quarter" idx="4"/>
          </p:nvPr>
        </p:nvPicPr>
        <p:blipFill>
          <a:blip r:embed="rId2">
            <a:lum brigh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34" r="16211"/>
          <a:stretch>
            <a:fillRect/>
          </a:stretch>
        </p:blipFill>
        <p:spPr>
          <a:xfrm>
            <a:off x="4191000" y="2315816"/>
            <a:ext cx="2500313" cy="4321175"/>
          </a:xfrm>
        </p:spPr>
      </p:pic>
      <p:pic>
        <p:nvPicPr>
          <p:cNvPr id="7" name="Picture 6" descr=" asa 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0" t="13428" r="24167" b="12167"/>
          <a:stretch>
            <a:fillRect/>
          </a:stretch>
        </p:blipFill>
        <p:spPr bwMode="auto">
          <a:xfrm>
            <a:off x="6781800" y="2544416"/>
            <a:ext cx="2076450" cy="175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3" name="TextBox 7"/>
          <p:cNvSpPr txBox="1">
            <a:spLocks noChangeArrowheads="1"/>
          </p:cNvSpPr>
          <p:nvPr/>
        </p:nvSpPr>
        <p:spPr bwMode="auto">
          <a:xfrm>
            <a:off x="6705600" y="5744816"/>
            <a:ext cx="16002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dirty="0">
                <a:latin typeface="+mn-lt"/>
              </a:rPr>
              <a:t>Owl’s eyes sign</a:t>
            </a:r>
          </a:p>
        </p:txBody>
      </p:sp>
      <p:pic>
        <p:nvPicPr>
          <p:cNvPr id="55305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17"/>
          <a:stretch>
            <a:fillRect/>
          </a:stretch>
        </p:blipFill>
        <p:spPr bwMode="auto">
          <a:xfrm>
            <a:off x="2286000" y="2315816"/>
            <a:ext cx="1854200" cy="434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6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32" t="42279" r="12749" b="10294"/>
          <a:stretch>
            <a:fillRect/>
          </a:stretch>
        </p:blipFill>
        <p:spPr bwMode="auto">
          <a:xfrm>
            <a:off x="457200" y="2620616"/>
            <a:ext cx="177165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163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285750" y="410196"/>
            <a:ext cx="4040188" cy="500062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altLang="en-US" b="1" dirty="0" smtClean="0">
                <a:ea typeface="ＭＳ Ｐゴシック" pitchFamily="-108" charset="-128"/>
              </a:rPr>
              <a:t>MS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4667045" y="153230"/>
            <a:ext cx="4041775" cy="762206"/>
          </a:xfrm>
        </p:spPr>
        <p:txBody>
          <a:bodyPr>
            <a:noAutofit/>
          </a:bodyPr>
          <a:lstStyle/>
          <a:p>
            <a:pPr algn="ctr">
              <a:buFont typeface="Arial" charset="0"/>
              <a:buNone/>
            </a:pPr>
            <a:r>
              <a:rPr lang="en-US" altLang="en-US" b="1" dirty="0" smtClean="0">
                <a:ea typeface="ＭＳ Ｐゴシック" pitchFamily="-108" charset="-128"/>
              </a:rPr>
              <a:t>POST-TRAUMATIC GLIOSIS</a:t>
            </a:r>
          </a:p>
        </p:txBody>
      </p:sp>
      <p:pic>
        <p:nvPicPr>
          <p:cNvPr id="56324" name="Picture 8" descr="eSTIR SA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89" r="13322" b="10793"/>
          <a:stretch>
            <a:fillRect/>
          </a:stretch>
        </p:blipFill>
        <p:spPr bwMode="auto">
          <a:xfrm>
            <a:off x="5082418" y="928688"/>
            <a:ext cx="3214687" cy="5668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5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7" r="9804"/>
          <a:stretch>
            <a:fillRect/>
          </a:stretch>
        </p:blipFill>
        <p:spPr bwMode="auto">
          <a:xfrm>
            <a:off x="934280" y="914400"/>
            <a:ext cx="2819400" cy="570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456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5617"/>
          </a:xfrm>
        </p:spPr>
        <p:txBody>
          <a:bodyPr>
            <a:normAutofit/>
          </a:bodyPr>
          <a:lstStyle/>
          <a:p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Differential diagnosis for MS</a:t>
            </a:r>
          </a:p>
        </p:txBody>
      </p:sp>
      <p:sp>
        <p:nvSpPr>
          <p:cNvPr id="57347" name="Text Placeholder 2"/>
          <p:cNvSpPr>
            <a:spLocks noGrp="1"/>
          </p:cNvSpPr>
          <p:nvPr>
            <p:ph type="body" idx="1"/>
          </p:nvPr>
        </p:nvSpPr>
        <p:spPr>
          <a:xfrm>
            <a:off x="533400" y="821636"/>
            <a:ext cx="4040188" cy="639763"/>
          </a:xfrm>
        </p:spPr>
        <p:txBody>
          <a:bodyPr/>
          <a:lstStyle/>
          <a:p>
            <a:pPr algn="ctr"/>
            <a:r>
              <a:rPr lang="en-US" altLang="en-US" sz="2400" dirty="0" smtClean="0">
                <a:ea typeface="ＭＳ Ｐゴシック" pitchFamily="-108" charset="-128"/>
              </a:rPr>
              <a:t>MS</a:t>
            </a:r>
          </a:p>
        </p:txBody>
      </p:sp>
      <p:sp>
        <p:nvSpPr>
          <p:cNvPr id="5734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0" y="821636"/>
            <a:ext cx="4041775" cy="639763"/>
          </a:xfrm>
        </p:spPr>
        <p:txBody>
          <a:bodyPr/>
          <a:lstStyle/>
          <a:p>
            <a:pPr algn="ctr"/>
            <a:r>
              <a:rPr lang="en-US" altLang="en-US" sz="2400" dirty="0" smtClean="0">
                <a:ea typeface="ＭＳ Ｐゴシック" pitchFamily="-108" charset="-128"/>
              </a:rPr>
              <a:t>NMO</a:t>
            </a:r>
          </a:p>
        </p:txBody>
      </p:sp>
      <p:pic>
        <p:nvPicPr>
          <p:cNvPr id="57351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428" y="1477620"/>
            <a:ext cx="2986088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2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2268" y="1464368"/>
            <a:ext cx="2581275" cy="519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49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Text Placeholder 2"/>
          <p:cNvSpPr>
            <a:spLocks noGrp="1"/>
          </p:cNvSpPr>
          <p:nvPr>
            <p:ph type="body" idx="1"/>
          </p:nvPr>
        </p:nvSpPr>
        <p:spPr>
          <a:xfrm>
            <a:off x="533400" y="914400"/>
            <a:ext cx="4040188" cy="639763"/>
          </a:xfrm>
        </p:spPr>
        <p:txBody>
          <a:bodyPr/>
          <a:lstStyle/>
          <a:p>
            <a:pPr algn="ctr"/>
            <a:r>
              <a:rPr lang="en-US" altLang="en-US" sz="2400" dirty="0" smtClean="0">
                <a:ea typeface="ＭＳ Ｐゴシック" pitchFamily="-108" charset="-128"/>
              </a:rPr>
              <a:t>MS</a:t>
            </a:r>
          </a:p>
        </p:txBody>
      </p:sp>
      <p:sp>
        <p:nvSpPr>
          <p:cNvPr id="58373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4400" y="914400"/>
            <a:ext cx="4041775" cy="639763"/>
          </a:xfrm>
        </p:spPr>
        <p:txBody>
          <a:bodyPr/>
          <a:lstStyle/>
          <a:p>
            <a:pPr algn="ctr"/>
            <a:r>
              <a:rPr lang="en-US" altLang="en-US" sz="2400" dirty="0" smtClean="0">
                <a:ea typeface="ＭＳ Ｐゴシック" pitchFamily="-108" charset="-128"/>
              </a:rPr>
              <a:t>NMO</a:t>
            </a:r>
          </a:p>
        </p:txBody>
      </p:sp>
      <p:pic>
        <p:nvPicPr>
          <p:cNvPr id="58375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408" y="1600200"/>
            <a:ext cx="3149600" cy="490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6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648" y="2667000"/>
            <a:ext cx="2667000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5617"/>
          </a:xfrm>
        </p:spPr>
        <p:txBody>
          <a:bodyPr>
            <a:normAutofit/>
          </a:bodyPr>
          <a:lstStyle/>
          <a:p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Differential diagnosis for MS</a:t>
            </a:r>
          </a:p>
        </p:txBody>
      </p:sp>
    </p:spTree>
    <p:extLst>
      <p:ext uri="{BB962C8B-B14F-4D97-AF65-F5344CB8AC3E}">
        <p14:creationId xmlns:p14="http://schemas.microsoft.com/office/powerpoint/2010/main" val="920055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mp:transition xmlns:mp="http://schemas.microsoft.com/office/mac/powerpoint/2008/main"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7200" cy="1325562"/>
          </a:xfrm>
        </p:spPr>
        <p:txBody>
          <a:bodyPr>
            <a:noAutofit/>
          </a:bodyPr>
          <a:lstStyle/>
          <a:p>
            <a:r>
              <a:rPr lang="en-MY" sz="2800" b="1" dirty="0" smtClean="0">
                <a:solidFill>
                  <a:schemeClr val="tx1"/>
                </a:solidFill>
              </a:rPr>
              <a:t>Why is radiological differentiation between NMO &amp; MS important when dealing with </a:t>
            </a:r>
            <a:r>
              <a:rPr lang="en-MY" sz="2800" b="1" dirty="0">
                <a:solidFill>
                  <a:schemeClr val="tx1"/>
                </a:solidFill>
              </a:rPr>
              <a:t>D</a:t>
            </a:r>
            <a:r>
              <a:rPr lang="en-MY" sz="2800" b="1" dirty="0" smtClean="0">
                <a:solidFill>
                  <a:schemeClr val="tx1"/>
                </a:solidFill>
              </a:rPr>
              <a:t>emyelinating Disease?</a:t>
            </a:r>
            <a:endParaRPr lang="en-MY" sz="28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895061"/>
            <a:ext cx="7957930" cy="4578890"/>
          </a:xfrm>
        </p:spPr>
        <p:txBody>
          <a:bodyPr>
            <a:normAutofit/>
          </a:bodyPr>
          <a:lstStyle/>
          <a:p>
            <a:r>
              <a:rPr lang="en-US" altLang="en-US" sz="2800" dirty="0">
                <a:ea typeface="ＭＳ Ｐゴシック" pitchFamily="-108" charset="-128"/>
              </a:rPr>
              <a:t>NMO: Idiopathic demyelinating disease</a:t>
            </a:r>
          </a:p>
          <a:p>
            <a:pPr marL="542925" lvl="1" indent="-277813"/>
            <a:r>
              <a:rPr lang="en-US" altLang="en-US" sz="2400" dirty="0" smtClean="0">
                <a:ea typeface="ＭＳ Ｐゴシック" pitchFamily="-108" charset="-128"/>
              </a:rPr>
              <a:t>This </a:t>
            </a:r>
            <a:r>
              <a:rPr lang="en-US" altLang="en-US" sz="2400" dirty="0">
                <a:ea typeface="ＭＳ Ｐゴシック" pitchFamily="-108" charset="-128"/>
              </a:rPr>
              <a:t>phenotype should be separated from MS: </a:t>
            </a:r>
          </a:p>
          <a:p>
            <a:pPr lvl="2" indent="-371475">
              <a:tabLst>
                <a:tab pos="901700" algn="l"/>
              </a:tabLst>
            </a:pPr>
            <a:r>
              <a:rPr lang="en-US" altLang="en-US" sz="2000" dirty="0">
                <a:ea typeface="ＭＳ Ｐゴシック" pitchFamily="-108" charset="-128"/>
              </a:rPr>
              <a:t>D</a:t>
            </a:r>
            <a:r>
              <a:rPr lang="en-US" altLang="en-US" sz="2000" dirty="0" smtClean="0">
                <a:ea typeface="ＭＳ Ｐゴシック" pitchFamily="-108" charset="-128"/>
              </a:rPr>
              <a:t>ifferent </a:t>
            </a:r>
            <a:r>
              <a:rPr lang="en-US" altLang="en-US" sz="2000" dirty="0">
                <a:ea typeface="ＭＳ Ｐゴシック" pitchFamily="-108" charset="-128"/>
              </a:rPr>
              <a:t>clinical course, </a:t>
            </a:r>
            <a:r>
              <a:rPr lang="en-US" altLang="en-US" sz="2000" dirty="0" smtClean="0">
                <a:ea typeface="ＭＳ Ｐゴシック" pitchFamily="-108" charset="-128"/>
              </a:rPr>
              <a:t>prognosis &amp; </a:t>
            </a:r>
            <a:r>
              <a:rPr lang="en-US" altLang="en-US" sz="2000" dirty="0">
                <a:ea typeface="ＭＳ Ｐゴシック" pitchFamily="-108" charset="-128"/>
              </a:rPr>
              <a:t>underlying pathophysiology</a:t>
            </a:r>
          </a:p>
          <a:p>
            <a:pPr lvl="2" indent="-371475">
              <a:tabLst>
                <a:tab pos="901700" algn="l"/>
              </a:tabLst>
            </a:pPr>
            <a:r>
              <a:rPr lang="en-US" altLang="en-US" sz="2000" dirty="0" smtClean="0">
                <a:ea typeface="ＭＳ Ｐゴシック" pitchFamily="-108" charset="-128"/>
              </a:rPr>
              <a:t>Poor </a:t>
            </a:r>
            <a:r>
              <a:rPr lang="en-US" altLang="en-US" sz="2000" dirty="0">
                <a:ea typeface="ＭＳ Ｐゴシック" pitchFamily="-108" charset="-128"/>
              </a:rPr>
              <a:t>response to some </a:t>
            </a:r>
            <a:r>
              <a:rPr lang="en-US" altLang="en-US" sz="2000" dirty="0" smtClean="0">
                <a:ea typeface="ＭＳ Ｐゴシック" pitchFamily="-108" charset="-128"/>
              </a:rPr>
              <a:t>DMT for MS</a:t>
            </a:r>
            <a:endParaRPr lang="en-US" altLang="en-US" sz="2000" dirty="0">
              <a:ea typeface="ＭＳ Ｐゴシック" pitchFamily="-108" charset="-128"/>
            </a:endParaRPr>
          </a:p>
          <a:p>
            <a:pPr lvl="1">
              <a:buFont typeface="Arial" charset="0"/>
              <a:buNone/>
            </a:pPr>
            <a:endParaRPr lang="en-US" altLang="en-US" sz="2000" dirty="0">
              <a:ea typeface="ＭＳ Ｐゴシック" pitchFamily="-108" charset="-128"/>
            </a:endParaRPr>
          </a:p>
          <a:p>
            <a:r>
              <a:rPr lang="en-US" altLang="en-US" sz="2800" dirty="0" smtClean="0">
                <a:ea typeface="ＭＳ Ｐゴシック" pitchFamily="-108" charset="-128"/>
              </a:rPr>
              <a:t>NMO/NMOSD </a:t>
            </a:r>
            <a:r>
              <a:rPr lang="en-US" altLang="en-US" sz="2800" dirty="0">
                <a:ea typeface="ＭＳ Ｐゴシック" pitchFamily="-108" charset="-128"/>
              </a:rPr>
              <a:t>has different radiological features from MS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2168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5738" y="229005"/>
            <a:ext cx="4824905" cy="643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246826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9026"/>
            <a:ext cx="7467600" cy="927649"/>
          </a:xfrm>
        </p:spPr>
        <p:txBody>
          <a:bodyPr>
            <a:noAutofit/>
          </a:bodyPr>
          <a:lstStyle/>
          <a:p>
            <a:r>
              <a:rPr lang="en-MY" sz="3200" b="1" dirty="0" smtClean="0">
                <a:solidFill>
                  <a:schemeClr val="tx1"/>
                </a:solidFill>
              </a:rPr>
              <a:t>RADIOLOGICALLY </a:t>
            </a:r>
            <a:r>
              <a:rPr lang="en-MY" sz="3200" b="1" dirty="0">
                <a:solidFill>
                  <a:schemeClr val="tx1"/>
                </a:solidFill>
              </a:rPr>
              <a:t>ISOLATED SYNDROME (RIS)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83372"/>
            <a:ext cx="7957930" cy="3263344"/>
          </a:xfrm>
        </p:spPr>
        <p:txBody>
          <a:bodyPr>
            <a:normAutofit/>
          </a:bodyPr>
          <a:lstStyle/>
          <a:p>
            <a:r>
              <a:rPr lang="en-MY" sz="2000" dirty="0" smtClean="0"/>
              <a:t>Incidental </a:t>
            </a:r>
            <a:r>
              <a:rPr lang="en-MY" sz="2000" dirty="0"/>
              <a:t>demonstration of brain lesions with features highly suggestive of MS in asymptomatic </a:t>
            </a:r>
            <a:r>
              <a:rPr lang="en-MY" sz="2000" dirty="0" err="1" smtClean="0"/>
              <a:t>individuals.</a:t>
            </a:r>
            <a:r>
              <a:rPr lang="en-MY" sz="2000" baseline="30000" dirty="0" err="1" smtClean="0">
                <a:solidFill>
                  <a:srgbClr val="FF0000"/>
                </a:solidFill>
              </a:rPr>
              <a:t>Okuda</a:t>
            </a:r>
            <a:r>
              <a:rPr lang="en-MY" sz="2000" baseline="30000" dirty="0" smtClean="0">
                <a:solidFill>
                  <a:srgbClr val="FF0000"/>
                </a:solidFill>
              </a:rPr>
              <a:t> </a:t>
            </a:r>
            <a:r>
              <a:rPr lang="en-MY" sz="2000" baseline="30000" dirty="0">
                <a:solidFill>
                  <a:srgbClr val="FF0000"/>
                </a:solidFill>
              </a:rPr>
              <a:t>et </a:t>
            </a:r>
            <a:r>
              <a:rPr lang="en-MY" sz="2000" baseline="30000" dirty="0" smtClean="0">
                <a:solidFill>
                  <a:srgbClr val="FF0000"/>
                </a:solidFill>
              </a:rPr>
              <a:t>al., </a:t>
            </a:r>
            <a:r>
              <a:rPr lang="en-MY" sz="2000" baseline="30000" dirty="0">
                <a:solidFill>
                  <a:srgbClr val="FF0000"/>
                </a:solidFill>
              </a:rPr>
              <a:t>2009</a:t>
            </a:r>
          </a:p>
          <a:p>
            <a:r>
              <a:rPr lang="en-MY" sz="2000" dirty="0" smtClean="0"/>
              <a:t>Should </a:t>
            </a:r>
            <a:r>
              <a:rPr lang="en-MY" sz="2000" dirty="0"/>
              <a:t>not be considered a separate MS phenotype, since such patients lack clinical signs </a:t>
            </a:r>
            <a:r>
              <a:rPr lang="en-MY" sz="2000" dirty="0" smtClean="0"/>
              <a:t>&amp; </a:t>
            </a:r>
            <a:r>
              <a:rPr lang="en-MY" sz="2000" dirty="0"/>
              <a:t>symptoms of the disease. Prospective follow-up is </a:t>
            </a:r>
            <a:r>
              <a:rPr lang="en-MY" sz="2000" dirty="0" smtClean="0"/>
              <a:t>recommended.</a:t>
            </a:r>
            <a:r>
              <a:rPr lang="en-MY" sz="2000" baseline="30000" dirty="0" smtClean="0"/>
              <a:t>67</a:t>
            </a:r>
            <a:endParaRPr lang="en-MY" sz="2000" baseline="30000" dirty="0"/>
          </a:p>
          <a:p>
            <a:pPr marL="0" indent="0">
              <a:buNone/>
            </a:pPr>
            <a:r>
              <a:rPr lang="en-MY" dirty="0" smtClean="0"/>
              <a:t>   </a:t>
            </a:r>
            <a:r>
              <a:rPr lang="en-MY" sz="1400" dirty="0"/>
              <a:t>67. Lublin FD, </a:t>
            </a:r>
            <a:r>
              <a:rPr lang="en-MY" sz="1400" dirty="0" smtClean="0"/>
              <a:t>et </a:t>
            </a:r>
            <a:r>
              <a:rPr lang="en-MY" sz="1400" dirty="0"/>
              <a:t>al. </a:t>
            </a:r>
            <a:r>
              <a:rPr lang="en-MY" sz="1400" dirty="0" smtClean="0"/>
              <a:t>Neurology</a:t>
            </a:r>
            <a:r>
              <a:rPr lang="en-MY" sz="1400" dirty="0"/>
              <a:t>. 2014;83(3):278-286</a:t>
            </a:r>
          </a:p>
          <a:p>
            <a:endParaRPr lang="en-MY" dirty="0"/>
          </a:p>
          <a:p>
            <a:endParaRPr lang="en-MY" dirty="0"/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5" name="Content Placeholder 3" descr="RIS PERIVENTRICULA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60" t="10101" r="11604" b="5717"/>
          <a:stretch>
            <a:fillRect/>
          </a:stretch>
        </p:blipFill>
        <p:spPr>
          <a:xfrm>
            <a:off x="1520679" y="3272456"/>
            <a:ext cx="2401965" cy="3002458"/>
          </a:xfrm>
          <a:prstGeom prst="rect">
            <a:avLst/>
          </a:prstGeom>
        </p:spPr>
      </p:pic>
      <p:pic>
        <p:nvPicPr>
          <p:cNvPr id="6" name="Picture 4" descr="RIS JUXTACORTIC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07" t="11111" r="12595" b="5556"/>
          <a:stretch>
            <a:fillRect/>
          </a:stretch>
        </p:blipFill>
        <p:spPr bwMode="auto">
          <a:xfrm>
            <a:off x="5539485" y="3217270"/>
            <a:ext cx="2444951" cy="3057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1219200" y="6289333"/>
            <a:ext cx="70866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chemeClr val="tx1"/>
                </a:solidFill>
                <a:latin typeface="+mn-lt"/>
              </a:rPr>
              <a:t>    </a:t>
            </a:r>
            <a:r>
              <a:rPr lang="en-US" altLang="en-US" sz="2000" dirty="0" smtClean="0">
                <a:solidFill>
                  <a:schemeClr val="tx1"/>
                </a:solidFill>
                <a:latin typeface="+mn-lt"/>
              </a:rPr>
              <a:t>   Periventricular                                  </a:t>
            </a:r>
            <a:r>
              <a:rPr lang="en-US" altLang="en-US" sz="2000" dirty="0" err="1" smtClean="0">
                <a:solidFill>
                  <a:schemeClr val="tx1"/>
                </a:solidFill>
                <a:latin typeface="+mn-lt"/>
              </a:rPr>
              <a:t>Juxtacortical</a:t>
            </a:r>
            <a:endParaRPr lang="en-US" altLang="en-US" sz="20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TextBox 10"/>
          <p:cNvSpPr txBox="1">
            <a:spLocks noChangeArrowheads="1"/>
          </p:cNvSpPr>
          <p:nvPr/>
        </p:nvSpPr>
        <p:spPr bwMode="auto">
          <a:xfrm>
            <a:off x="3882889" y="4343400"/>
            <a:ext cx="164326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1pPr>
            <a:lvl2pPr marL="37931725" indent="-37474525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bg1"/>
                </a:solidFill>
                <a:latin typeface="Calibri" pitchFamily="-108" charset="0"/>
                <a:ea typeface="ＭＳ Ｐゴシック" pitchFamily="-108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chemeClr val="tx1"/>
                </a:solidFill>
                <a:latin typeface="+mn-lt"/>
              </a:rPr>
              <a:t>49/F. </a:t>
            </a:r>
            <a:endParaRPr lang="en-US" altLang="en-US" sz="1800" dirty="0" smtClean="0">
              <a:solidFill>
                <a:schemeClr val="tx1"/>
              </a:solidFill>
              <a:latin typeface="+mn-lt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 smtClean="0">
                <a:solidFill>
                  <a:schemeClr val="tx1"/>
                </a:solidFill>
                <a:latin typeface="+mn-lt"/>
              </a:rPr>
              <a:t>H/o migraine </a:t>
            </a:r>
            <a:r>
              <a:rPr lang="en-US" altLang="en-US" sz="1800" dirty="0">
                <a:solidFill>
                  <a:schemeClr val="tx1"/>
                </a:solidFill>
                <a:latin typeface="+mn-lt"/>
              </a:rPr>
              <a:t>for 20 years</a:t>
            </a:r>
          </a:p>
        </p:txBody>
      </p:sp>
    </p:spTree>
    <p:extLst>
      <p:ext uri="{BB962C8B-B14F-4D97-AF65-F5344CB8AC3E}">
        <p14:creationId xmlns:p14="http://schemas.microsoft.com/office/powerpoint/2010/main" val="8401775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8063949" cy="1143000"/>
          </a:xfrm>
        </p:spPr>
        <p:txBody>
          <a:bodyPr>
            <a:normAutofit/>
          </a:bodyPr>
          <a:lstStyle/>
          <a:p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Clinically Isolated Syndrome </a:t>
            </a:r>
            <a:r>
              <a:rPr lang="en-US" altLang="en-US" sz="3200" b="1" dirty="0">
                <a:solidFill>
                  <a:schemeClr val="tx1"/>
                </a:solidFill>
                <a:ea typeface="ＭＳ Ｐゴシック" pitchFamily="-108" charset="-128"/>
              </a:rPr>
              <a:t>(CIS)</a:t>
            </a:r>
            <a:endParaRPr lang="en-MY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44678" cy="5039139"/>
          </a:xfrm>
        </p:spPr>
        <p:txBody>
          <a:bodyPr>
            <a:normAutofit fontScale="92500" lnSpcReduction="10000"/>
          </a:bodyPr>
          <a:lstStyle/>
          <a:p>
            <a:r>
              <a:rPr lang="en-US" altLang="en-US" sz="3000" dirty="0" smtClean="0">
                <a:ea typeface="ＭＳ Ｐゴシック" pitchFamily="-108" charset="-128"/>
              </a:rPr>
              <a:t>CIS </a:t>
            </a:r>
            <a:r>
              <a:rPr lang="en-US" altLang="en-US" sz="3000" dirty="0">
                <a:ea typeface="ＭＳ Ｐゴシック" pitchFamily="-108" charset="-128"/>
              </a:rPr>
              <a:t>is the first clinical episode, lasting ≥24 hours in which a patient has symptoms </a:t>
            </a:r>
            <a:r>
              <a:rPr lang="en-US" altLang="en-US" sz="3000" dirty="0" smtClean="0">
                <a:ea typeface="ＭＳ Ｐゴシック" pitchFamily="-108" charset="-128"/>
              </a:rPr>
              <a:t>&amp; </a:t>
            </a:r>
            <a:r>
              <a:rPr lang="en-US" altLang="en-US" sz="3000" dirty="0">
                <a:ea typeface="ＭＳ Ｐゴシック" pitchFamily="-108" charset="-128"/>
              </a:rPr>
              <a:t>signs suggestive of an inflammatory demyelinating disorder of the CNS that is at high risk of development of </a:t>
            </a:r>
            <a:r>
              <a:rPr lang="en-US" altLang="en-US" sz="3000" dirty="0" smtClean="0">
                <a:ea typeface="ＭＳ Ｐゴシック" pitchFamily="-108" charset="-128"/>
              </a:rPr>
              <a:t>MS.</a:t>
            </a:r>
            <a:r>
              <a:rPr lang="en-US" altLang="en-US" sz="3000" baseline="30000" dirty="0" smtClean="0">
                <a:ea typeface="ＭＳ Ｐゴシック" pitchFamily="-108" charset="-128"/>
              </a:rPr>
              <a:t>27</a:t>
            </a:r>
            <a:endParaRPr lang="en-US" altLang="en-US" sz="3000" baseline="30000" dirty="0">
              <a:ea typeface="ＭＳ Ｐゴシック" pitchFamily="-108" charset="-128"/>
            </a:endParaRPr>
          </a:p>
          <a:p>
            <a:endParaRPr lang="en-US" altLang="en-US" sz="2200" dirty="0">
              <a:ea typeface="ＭＳ Ｐゴシック" pitchFamily="-108" charset="-128"/>
            </a:endParaRPr>
          </a:p>
          <a:p>
            <a:r>
              <a:rPr lang="en-US" altLang="en-US" sz="3000" dirty="0" smtClean="0">
                <a:ea typeface="ＭＳ Ｐゴシック" pitchFamily="-108" charset="-128"/>
              </a:rPr>
              <a:t>CIS:</a:t>
            </a:r>
            <a:r>
              <a:rPr lang="en-US" altLang="en-US" sz="3000" baseline="30000" dirty="0" smtClean="0">
                <a:ea typeface="ＭＳ Ｐゴシック" pitchFamily="-108" charset="-128"/>
              </a:rPr>
              <a:t>20</a:t>
            </a:r>
            <a:endParaRPr lang="en-US" altLang="en-US" sz="3000" baseline="30000" dirty="0">
              <a:ea typeface="ＭＳ Ｐゴシック" pitchFamily="-108" charset="-128"/>
            </a:endParaRPr>
          </a:p>
          <a:p>
            <a:pPr marL="542925" lvl="1" indent="-277813"/>
            <a:r>
              <a:rPr lang="en-US" altLang="en-US" sz="2600" dirty="0" err="1">
                <a:ea typeface="ＭＳ Ｐゴシック" pitchFamily="-108" charset="-128"/>
              </a:rPr>
              <a:t>monofocal</a:t>
            </a:r>
            <a:r>
              <a:rPr lang="en-US" altLang="en-US" sz="2600" dirty="0">
                <a:ea typeface="ＭＳ Ｐゴシック" pitchFamily="-108" charset="-128"/>
              </a:rPr>
              <a:t> or multifocal </a:t>
            </a:r>
          </a:p>
          <a:p>
            <a:pPr marL="542925" lvl="1" indent="-277813"/>
            <a:r>
              <a:rPr lang="en-US" altLang="en-US" sz="2600" dirty="0">
                <a:ea typeface="ＭＳ Ｐゴシック" pitchFamily="-108" charset="-128"/>
              </a:rPr>
              <a:t>typically involve the optic </a:t>
            </a:r>
            <a:r>
              <a:rPr lang="en-US" altLang="en-US" sz="2600" dirty="0" smtClean="0">
                <a:ea typeface="ＭＳ Ｐゴシック" pitchFamily="-108" charset="-128"/>
              </a:rPr>
              <a:t>nerve, brainstem/ cerebellum</a:t>
            </a:r>
            <a:r>
              <a:rPr lang="en-US" altLang="en-US" sz="2600" dirty="0">
                <a:ea typeface="ＭＳ Ｐゴシック" pitchFamily="-108" charset="-128"/>
              </a:rPr>
              <a:t>, spinal </a:t>
            </a:r>
            <a:r>
              <a:rPr lang="en-US" altLang="en-US" sz="2600" dirty="0" smtClean="0">
                <a:ea typeface="ＭＳ Ｐゴシック" pitchFamily="-108" charset="-128"/>
              </a:rPr>
              <a:t>cord </a:t>
            </a:r>
            <a:r>
              <a:rPr lang="en-US" altLang="en-US" sz="2600" dirty="0">
                <a:ea typeface="ＭＳ Ｐゴシック" pitchFamily="-108" charset="-128"/>
              </a:rPr>
              <a:t>or cerebral </a:t>
            </a:r>
            <a:r>
              <a:rPr lang="en-US" altLang="en-US" sz="2600" dirty="0" smtClean="0">
                <a:ea typeface="ＭＳ Ｐゴシック" pitchFamily="-108" charset="-128"/>
              </a:rPr>
              <a:t>hemispheres</a:t>
            </a:r>
            <a:endParaRPr lang="en-US" altLang="en-US" sz="2600" dirty="0">
              <a:ea typeface="ＭＳ Ｐゴシック" pitchFamily="-108" charset="-128"/>
            </a:endParaRPr>
          </a:p>
          <a:p>
            <a:endParaRPr lang="en-MY" sz="2200" dirty="0" smtClean="0"/>
          </a:p>
          <a:p>
            <a:pPr marL="0" indent="0">
              <a:buNone/>
            </a:pPr>
            <a:r>
              <a:rPr lang="en-MY" dirty="0" smtClean="0"/>
              <a:t>    </a:t>
            </a:r>
            <a:r>
              <a:rPr lang="en-MY" sz="1500" dirty="0"/>
              <a:t>20</a:t>
            </a:r>
            <a:r>
              <a:rPr lang="en-MY" sz="1500" dirty="0" smtClean="0"/>
              <a:t>. </a:t>
            </a:r>
            <a:r>
              <a:rPr lang="en-MY" sz="1500" dirty="0" err="1" smtClean="0"/>
              <a:t>Polman</a:t>
            </a:r>
            <a:r>
              <a:rPr lang="en-MY" sz="1500" dirty="0" smtClean="0"/>
              <a:t> </a:t>
            </a:r>
            <a:r>
              <a:rPr lang="en-MY" sz="1500" dirty="0"/>
              <a:t>CH, </a:t>
            </a:r>
            <a:r>
              <a:rPr lang="en-MY" sz="1500" dirty="0" smtClean="0"/>
              <a:t>et </a:t>
            </a:r>
            <a:r>
              <a:rPr lang="en-MY" sz="1500" dirty="0"/>
              <a:t>al. </a:t>
            </a:r>
            <a:r>
              <a:rPr lang="en-MY" sz="1500" dirty="0" smtClean="0"/>
              <a:t>Ann </a:t>
            </a:r>
            <a:r>
              <a:rPr lang="en-MY" sz="1500" dirty="0"/>
              <a:t>Neurol. 2011;69(2):292-302 </a:t>
            </a:r>
            <a:endParaRPr lang="en-MY" sz="1500" dirty="0" smtClean="0"/>
          </a:p>
          <a:p>
            <a:pPr marL="0" indent="0">
              <a:buNone/>
            </a:pPr>
            <a:r>
              <a:rPr lang="en-MY" sz="1500" dirty="0"/>
              <a:t> </a:t>
            </a:r>
            <a:r>
              <a:rPr lang="en-MY" sz="1500" dirty="0" smtClean="0"/>
              <a:t>     27. Miller </a:t>
            </a:r>
            <a:r>
              <a:rPr lang="en-MY" sz="1500" dirty="0"/>
              <a:t>D, </a:t>
            </a:r>
            <a:r>
              <a:rPr lang="en-MY" sz="1500" dirty="0" smtClean="0"/>
              <a:t>et </a:t>
            </a:r>
            <a:r>
              <a:rPr lang="en-MY" sz="1500" dirty="0"/>
              <a:t>al. </a:t>
            </a:r>
            <a:r>
              <a:rPr lang="en-MY" sz="1500" dirty="0" smtClean="0"/>
              <a:t>Lancet </a:t>
            </a:r>
            <a:r>
              <a:rPr lang="en-MY" sz="1500" dirty="0"/>
              <a:t>Neurol. 2005;4(5):281-288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42897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59032"/>
          </a:xfrm>
        </p:spPr>
        <p:txBody>
          <a:bodyPr>
            <a:normAutofit/>
          </a:bodyPr>
          <a:lstStyle/>
          <a:p>
            <a:pPr algn="ctr"/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TAKE HOME MESSAGE</a:t>
            </a:r>
            <a:endParaRPr lang="en-MY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199" y="1311967"/>
            <a:ext cx="7984435" cy="5208103"/>
          </a:xfrm>
        </p:spPr>
        <p:txBody>
          <a:bodyPr>
            <a:noAutofit/>
          </a:bodyPr>
          <a:lstStyle/>
          <a:p>
            <a:r>
              <a:rPr lang="en-MY" sz="2800" dirty="0"/>
              <a:t>MRI: </a:t>
            </a:r>
            <a:endParaRPr lang="en-MY" sz="2800" dirty="0" smtClean="0"/>
          </a:p>
          <a:p>
            <a:pPr lvl="1"/>
            <a:r>
              <a:rPr lang="en-MY" sz="2400" dirty="0" smtClean="0"/>
              <a:t>formally </a:t>
            </a:r>
            <a:r>
              <a:rPr lang="en-MY" sz="2400" dirty="0"/>
              <a:t>included in diagnostic work-up of </a:t>
            </a:r>
            <a:r>
              <a:rPr lang="en-MY" sz="2400" dirty="0" smtClean="0"/>
              <a:t>CIS since </a:t>
            </a:r>
            <a:r>
              <a:rPr lang="en-MY" sz="2400" dirty="0" smtClean="0"/>
              <a:t>2001</a:t>
            </a:r>
          </a:p>
          <a:p>
            <a:pPr lvl="1"/>
            <a:r>
              <a:rPr lang="en-MY" sz="2400" dirty="0" smtClean="0"/>
              <a:t>l</a:t>
            </a:r>
            <a:r>
              <a:rPr lang="en-MY" sz="2400" dirty="0" smtClean="0"/>
              <a:t>atest </a:t>
            </a:r>
            <a:r>
              <a:rPr lang="en-MY" sz="2400" dirty="0" smtClean="0"/>
              <a:t>revision in 2010</a:t>
            </a:r>
          </a:p>
          <a:p>
            <a:endParaRPr lang="en-MY" sz="1200" dirty="0"/>
          </a:p>
          <a:p>
            <a:r>
              <a:rPr lang="en-MY" sz="2800" dirty="0" smtClean="0"/>
              <a:t>MRI </a:t>
            </a:r>
            <a:r>
              <a:rPr lang="en-MY" sz="2800" dirty="0" smtClean="0"/>
              <a:t>characteristics </a:t>
            </a:r>
            <a:r>
              <a:rPr lang="en-MY" sz="2800" dirty="0"/>
              <a:t>of white matter lesions</a:t>
            </a:r>
            <a:r>
              <a:rPr lang="en-MY" sz="2800" dirty="0" smtClean="0"/>
              <a:t>: </a:t>
            </a:r>
          </a:p>
          <a:p>
            <a:pPr marL="639763" lvl="1" indent="-374650"/>
            <a:r>
              <a:rPr lang="en-MY" sz="2400" dirty="0" smtClean="0"/>
              <a:t>similar &amp; </a:t>
            </a:r>
            <a:r>
              <a:rPr lang="en-MY" sz="2400" dirty="0"/>
              <a:t>relatively nonspecific </a:t>
            </a:r>
            <a:endParaRPr lang="en-MY" sz="2400" dirty="0" smtClean="0"/>
          </a:p>
          <a:p>
            <a:pPr marL="639763" lvl="1" indent="-374650"/>
            <a:r>
              <a:rPr lang="en-MY" sz="2400" dirty="0" smtClean="0"/>
              <a:t>distinguishing </a:t>
            </a:r>
            <a:r>
              <a:rPr lang="en-MY" sz="2400" dirty="0"/>
              <a:t>features </a:t>
            </a:r>
            <a:r>
              <a:rPr lang="en-MY" sz="2400" dirty="0" smtClean="0"/>
              <a:t>to </a:t>
            </a:r>
            <a:r>
              <a:rPr lang="en-MY" sz="2400" dirty="0"/>
              <a:t>assist diagnosis: DIS &amp; </a:t>
            </a:r>
            <a:r>
              <a:rPr lang="en-MY" sz="2400" dirty="0" smtClean="0"/>
              <a:t>DIT</a:t>
            </a:r>
          </a:p>
          <a:p>
            <a:pPr lvl="2" indent="-292100"/>
            <a:r>
              <a:rPr lang="en-MY" sz="2000" dirty="0" smtClean="0"/>
              <a:t>distribution/location </a:t>
            </a:r>
            <a:r>
              <a:rPr lang="en-MY" sz="2000" dirty="0"/>
              <a:t>of </a:t>
            </a:r>
            <a:r>
              <a:rPr lang="en-MY" sz="2000" dirty="0" smtClean="0"/>
              <a:t>lesions</a:t>
            </a:r>
          </a:p>
          <a:p>
            <a:pPr lvl="2" indent="-292100"/>
            <a:r>
              <a:rPr lang="en-MY" sz="2000" dirty="0" smtClean="0"/>
              <a:t>enhancement </a:t>
            </a:r>
            <a:r>
              <a:rPr lang="en-MY" sz="2000" dirty="0" smtClean="0"/>
              <a:t>- </a:t>
            </a:r>
            <a:r>
              <a:rPr lang="en-MY" sz="2000" dirty="0" smtClean="0"/>
              <a:t>pattern/changes </a:t>
            </a:r>
            <a:r>
              <a:rPr lang="en-MY" sz="2000" dirty="0"/>
              <a:t>with </a:t>
            </a:r>
            <a:r>
              <a:rPr lang="en-MY" sz="2000" dirty="0" smtClean="0"/>
              <a:t>time</a:t>
            </a:r>
          </a:p>
          <a:p>
            <a:pPr lvl="2"/>
            <a:endParaRPr lang="en-MY" sz="1200" dirty="0"/>
          </a:p>
          <a:p>
            <a:r>
              <a:rPr lang="en-US" altLang="en-US" sz="2800" dirty="0" smtClean="0"/>
              <a:t>CT: </a:t>
            </a:r>
            <a:r>
              <a:rPr lang="en-US" altLang="en-US" sz="2800" dirty="0"/>
              <a:t>LIMITED ROLE IN </a:t>
            </a:r>
            <a:r>
              <a:rPr lang="en-US" altLang="en-US" sz="2800" dirty="0" smtClean="0"/>
              <a:t>MS</a:t>
            </a:r>
            <a:endParaRPr lang="en-MY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11704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51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595" y="1338263"/>
            <a:ext cx="8296275" cy="418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084313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MY" sz="3200" dirty="0" smtClean="0">
                <a:solidFill>
                  <a:schemeClr val="tx1"/>
                </a:solidFill>
              </a:rPr>
              <a:t>Thank you</a:t>
            </a:r>
            <a:endParaRPr lang="en-MY" sz="3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629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2478157"/>
            <a:ext cx="6433930" cy="2540405"/>
          </a:xfrm>
        </p:spPr>
        <p:txBody>
          <a:bodyPr>
            <a:noAutofit/>
          </a:bodyPr>
          <a:lstStyle/>
          <a:p>
            <a:r>
              <a:rPr lang="en-US" altLang="en-US" sz="3200" dirty="0" smtClean="0">
                <a:solidFill>
                  <a:schemeClr val="tx1"/>
                </a:solidFill>
                <a:ea typeface="ＭＳ Ｐゴシック" pitchFamily="-108" charset="-128"/>
              </a:rPr>
              <a:t>Understanding the Relationship between the Natural History of MS Disease Spectrum &amp; </a:t>
            </a:r>
            <a:r>
              <a:rPr lang="en-US" altLang="en-US" sz="3200" dirty="0" smtClean="0">
                <a:solidFill>
                  <a:schemeClr val="tx1"/>
                </a:solidFill>
                <a:ea typeface="ＭＳ Ｐゴシック" pitchFamily="-108" charset="-128"/>
              </a:rPr>
              <a:t/>
            </a:r>
            <a:br>
              <a:rPr lang="en-US" altLang="en-US" sz="3200" dirty="0" smtClean="0">
                <a:solidFill>
                  <a:schemeClr val="tx1"/>
                </a:solidFill>
                <a:ea typeface="ＭＳ Ｐゴシック" pitchFamily="-108" charset="-128"/>
              </a:rPr>
            </a:br>
            <a:r>
              <a:rPr lang="en-US" altLang="en-US" sz="3200" dirty="0" smtClean="0">
                <a:solidFill>
                  <a:schemeClr val="tx1"/>
                </a:solidFill>
                <a:ea typeface="ＭＳ Ｐゴシック" pitchFamily="-108" charset="-128"/>
              </a:rPr>
              <a:t>MRI </a:t>
            </a:r>
            <a:r>
              <a:rPr lang="en-US" altLang="en-US" sz="3200" dirty="0">
                <a:solidFill>
                  <a:schemeClr val="tx1"/>
                </a:solidFill>
                <a:ea typeface="ＭＳ Ｐゴシック" pitchFamily="-108" charset="-128"/>
              </a:rPr>
              <a:t>F</a:t>
            </a:r>
            <a:r>
              <a:rPr lang="en-US" altLang="en-US" sz="3200" dirty="0" smtClean="0">
                <a:solidFill>
                  <a:schemeClr val="tx1"/>
                </a:solidFill>
                <a:ea typeface="ＭＳ Ｐゴシック" pitchFamily="-108" charset="-128"/>
              </a:rPr>
              <a:t>indings  </a:t>
            </a:r>
            <a:endParaRPr lang="en-MY" sz="32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19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b="1" dirty="0">
                <a:solidFill>
                  <a:schemeClr val="tx1"/>
                </a:solidFill>
                <a:ea typeface="ＭＳ Ｐゴシック" pitchFamily="-108" charset="-128"/>
              </a:rPr>
              <a:t>MS </a:t>
            </a:r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is a Clinical Diagnosis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931426" cy="4873752"/>
          </a:xfrm>
        </p:spPr>
        <p:txBody>
          <a:bodyPr/>
          <a:lstStyle/>
          <a:p>
            <a:pPr algn="ctr">
              <a:spcBef>
                <a:spcPct val="0"/>
              </a:spcBef>
              <a:buNone/>
            </a:pPr>
            <a:endParaRPr lang="en-US" altLang="en-US" dirty="0" smtClean="0"/>
          </a:p>
          <a:p>
            <a:pPr algn="ctr">
              <a:spcBef>
                <a:spcPct val="0"/>
              </a:spcBef>
              <a:buNone/>
            </a:pPr>
            <a:endParaRPr lang="en-US" altLang="en-US" dirty="0"/>
          </a:p>
          <a:p>
            <a:pPr algn="ctr">
              <a:spcBef>
                <a:spcPct val="0"/>
              </a:spcBef>
              <a:buNone/>
            </a:pPr>
            <a:endParaRPr lang="en-US" altLang="en-US" dirty="0" smtClean="0"/>
          </a:p>
          <a:p>
            <a:pPr algn="ctr">
              <a:spcBef>
                <a:spcPct val="0"/>
              </a:spcBef>
              <a:buNone/>
            </a:pPr>
            <a:endParaRPr lang="en-US" altLang="en-US" dirty="0"/>
          </a:p>
          <a:p>
            <a:pPr algn="ctr">
              <a:spcBef>
                <a:spcPct val="0"/>
              </a:spcBef>
              <a:buNone/>
            </a:pPr>
            <a:r>
              <a:rPr lang="en-US" altLang="en-US" sz="2800" dirty="0" smtClean="0"/>
              <a:t>Yet</a:t>
            </a:r>
            <a:r>
              <a:rPr lang="en-US" altLang="en-US" sz="2800" dirty="0"/>
              <a:t>…</a:t>
            </a:r>
          </a:p>
          <a:p>
            <a:pPr algn="ctr">
              <a:spcBef>
                <a:spcPct val="0"/>
              </a:spcBef>
              <a:buNone/>
            </a:pPr>
            <a:endParaRPr lang="en-US" altLang="en-US" sz="2800" dirty="0"/>
          </a:p>
          <a:p>
            <a:pPr algn="ctr">
              <a:spcBef>
                <a:spcPct val="0"/>
              </a:spcBef>
              <a:buNone/>
            </a:pPr>
            <a:r>
              <a:rPr lang="en-US" altLang="en-US" sz="2800" dirty="0"/>
              <a:t>MRI IS BEING ASKED FREQUENTLY 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2800" dirty="0"/>
              <a:t>‘TO DIAGNOSE’ MS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4079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Role of </a:t>
            </a:r>
            <a:r>
              <a:rPr lang="en-US" altLang="en-US" sz="3200" b="1" dirty="0">
                <a:solidFill>
                  <a:schemeClr val="tx1"/>
                </a:solidFill>
                <a:ea typeface="ＭＳ Ｐゴシック" pitchFamily="-108" charset="-128"/>
              </a:rPr>
              <a:t>MRI </a:t>
            </a:r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in </a:t>
            </a:r>
            <a:r>
              <a:rPr lang="en-US" altLang="en-US" sz="3200" b="1" dirty="0">
                <a:solidFill>
                  <a:schemeClr val="tx1"/>
                </a:solidFill>
                <a:ea typeface="ＭＳ Ｐゴシック" pitchFamily="-108" charset="-128"/>
              </a:rPr>
              <a:t>MS</a:t>
            </a:r>
            <a:endParaRPr lang="en-MY" sz="32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199" y="1600200"/>
            <a:ext cx="7957931" cy="4873752"/>
          </a:xfrm>
        </p:spPr>
        <p:txBody>
          <a:bodyPr/>
          <a:lstStyle/>
          <a:p>
            <a:pPr marL="457200" indent="-457200">
              <a:buSzPct val="100000"/>
              <a:buFont typeface="+mj-lt"/>
              <a:buAutoNum type="arabicPeriod"/>
            </a:pPr>
            <a:r>
              <a:rPr lang="en-US" altLang="en-US" sz="2800" dirty="0" smtClean="0">
                <a:ea typeface="ＭＳ Ｐゴシック" pitchFamily="-108" charset="-128"/>
              </a:rPr>
              <a:t>Rule </a:t>
            </a:r>
            <a:r>
              <a:rPr lang="en-US" altLang="en-US" sz="2800" dirty="0">
                <a:ea typeface="ＭＳ Ｐゴシック" pitchFamily="-108" charset="-128"/>
              </a:rPr>
              <a:t>in or rule out the diagnosis</a:t>
            </a:r>
          </a:p>
          <a:p>
            <a:pPr marL="457200" indent="-457200">
              <a:buFont typeface="+mj-lt"/>
              <a:buAutoNum type="arabicPeriod"/>
            </a:pPr>
            <a:endParaRPr lang="en-US" altLang="en-US" sz="2800" dirty="0">
              <a:ea typeface="ＭＳ Ｐゴシック" pitchFamily="-108" charset="-128"/>
            </a:endParaRPr>
          </a:p>
          <a:p>
            <a:pPr marL="457200" indent="-457200">
              <a:buSzPct val="100000"/>
              <a:buFont typeface="+mj-lt"/>
              <a:buAutoNum type="arabicPeriod"/>
            </a:pPr>
            <a:r>
              <a:rPr lang="en-US" altLang="en-US" sz="2800" dirty="0" smtClean="0">
                <a:ea typeface="ＭＳ Ｐゴシック" pitchFamily="-108" charset="-128"/>
              </a:rPr>
              <a:t>Assist </a:t>
            </a:r>
            <a:r>
              <a:rPr lang="en-US" altLang="en-US" sz="2800" dirty="0">
                <a:ea typeface="ＭＳ Ｐゴシック" pitchFamily="-108" charset="-128"/>
              </a:rPr>
              <a:t>early diagnosis of MS on the basis of a single attack of neurological dysfunction</a:t>
            </a:r>
          </a:p>
          <a:p>
            <a:pPr marL="457200" indent="-457200">
              <a:buFont typeface="+mj-lt"/>
              <a:buAutoNum type="arabicPeriod"/>
            </a:pPr>
            <a:endParaRPr lang="en-US" altLang="en-US" sz="2800" dirty="0">
              <a:ea typeface="ＭＳ Ｐゴシック" pitchFamily="-108" charset="-128"/>
            </a:endParaRPr>
          </a:p>
          <a:p>
            <a:pPr marL="457200" indent="-457200">
              <a:buSzPct val="90000"/>
              <a:buFont typeface="+mj-lt"/>
              <a:buAutoNum type="arabicPeriod"/>
            </a:pPr>
            <a:r>
              <a:rPr lang="en-US" altLang="en-US" sz="2800" dirty="0" smtClean="0">
                <a:ea typeface="ＭＳ Ｐゴシック" pitchFamily="-108" charset="-128"/>
              </a:rPr>
              <a:t>Follow-up </a:t>
            </a:r>
            <a:r>
              <a:rPr lang="en-US" altLang="en-US" sz="2800" dirty="0">
                <a:ea typeface="ＭＳ Ｐゴシック" pitchFamily="-108" charset="-128"/>
              </a:rPr>
              <a:t>&amp; monitor treatment response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121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18174" cy="1143000"/>
          </a:xfrm>
        </p:spPr>
        <p:txBody>
          <a:bodyPr>
            <a:noAutofit/>
          </a:bodyPr>
          <a:lstStyle/>
          <a:p>
            <a:r>
              <a:rPr lang="en-US" altLang="en-US" sz="3200" b="1" dirty="0" smtClean="0">
                <a:solidFill>
                  <a:schemeClr val="tx1"/>
                </a:solidFill>
                <a:ea typeface="ＭＳ Ｐゴシック" pitchFamily="-108" charset="-128"/>
              </a:rPr>
              <a:t>What make white matter lesions likely to be MS?</a:t>
            </a:r>
            <a:endParaRPr lang="en-MY" sz="32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F66E056-D5E1-5E4E-9EF8-A7477DF7226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00063" y="1643063"/>
            <a:ext cx="7875311" cy="4731233"/>
          </a:xfrm>
        </p:spPr>
        <p:txBody>
          <a:bodyPr>
            <a:normAutofit/>
          </a:bodyPr>
          <a:lstStyle/>
          <a:p>
            <a:pPr>
              <a:buFont typeface="Arial" charset="0"/>
              <a:buNone/>
            </a:pPr>
            <a:r>
              <a:rPr lang="en-US" altLang="en-US" sz="2800" dirty="0" smtClean="0">
                <a:ea typeface="ＭＳ Ｐゴシック" pitchFamily="-108" charset="-128"/>
              </a:rPr>
              <a:t>CLINICALLY:</a:t>
            </a:r>
          </a:p>
          <a:p>
            <a:pPr lvl="1"/>
            <a:r>
              <a:rPr lang="en-US" altLang="en-US" sz="2400" dirty="0" smtClean="0">
                <a:solidFill>
                  <a:srgbClr val="FF0000"/>
                </a:solidFill>
                <a:ea typeface="ＭＳ Ｐゴシック" pitchFamily="-108" charset="-128"/>
              </a:rPr>
              <a:t>dissemination in time</a:t>
            </a:r>
          </a:p>
          <a:p>
            <a:pPr lvl="1"/>
            <a:r>
              <a:rPr lang="en-US" altLang="en-US" sz="2400" dirty="0" smtClean="0">
                <a:solidFill>
                  <a:srgbClr val="FF0000"/>
                </a:solidFill>
                <a:ea typeface="ＭＳ Ｐゴシック" pitchFamily="-108" charset="-128"/>
              </a:rPr>
              <a:t>dissemination in space</a:t>
            </a:r>
          </a:p>
          <a:p>
            <a:endParaRPr lang="en-US" altLang="en-US" sz="1200" dirty="0" smtClean="0">
              <a:ea typeface="ＭＳ Ｐゴシック" pitchFamily="-108" charset="-128"/>
            </a:endParaRPr>
          </a:p>
          <a:p>
            <a:pPr>
              <a:buFont typeface="Arial" charset="0"/>
              <a:buNone/>
            </a:pPr>
            <a:r>
              <a:rPr lang="en-US" altLang="en-US" sz="2800" dirty="0" smtClean="0">
                <a:ea typeface="ＭＳ Ｐゴシック" pitchFamily="-108" charset="-128"/>
              </a:rPr>
              <a:t>MRI: </a:t>
            </a:r>
          </a:p>
          <a:p>
            <a:pPr>
              <a:buFont typeface="Arial" charset="0"/>
              <a:buNone/>
            </a:pPr>
            <a:r>
              <a:rPr lang="en-US" altLang="en-US" dirty="0" smtClean="0">
                <a:ea typeface="ＭＳ Ｐゴシック" pitchFamily="-108" charset="-128"/>
              </a:rPr>
              <a:t>Imaging-based DISSEMINATION IN SPACE</a:t>
            </a:r>
          </a:p>
          <a:p>
            <a:pPr>
              <a:buFont typeface="Arial" charset="0"/>
              <a:buNone/>
            </a:pPr>
            <a:r>
              <a:rPr lang="en-US" altLang="en-US" dirty="0" smtClean="0">
                <a:ea typeface="ＭＳ Ｐゴシック" pitchFamily="-108" charset="-128"/>
              </a:rPr>
              <a:t>&amp; TIME</a:t>
            </a:r>
          </a:p>
          <a:p>
            <a:pPr lvl="1"/>
            <a:r>
              <a:rPr lang="en-US" altLang="en-US" sz="2000" dirty="0" smtClean="0">
                <a:solidFill>
                  <a:srgbClr val="FF0000"/>
                </a:solidFill>
                <a:ea typeface="ＭＳ Ｐゴシック" pitchFamily="-108" charset="-128"/>
              </a:rPr>
              <a:t>multiple</a:t>
            </a:r>
            <a:r>
              <a:rPr lang="en-US" altLang="en-US" sz="2000" dirty="0" smtClean="0">
                <a:ea typeface="ＭＳ Ｐゴシック" pitchFamily="-108" charset="-128"/>
              </a:rPr>
              <a:t> lesions (</a:t>
            </a:r>
            <a:r>
              <a:rPr lang="en-US" altLang="en-US" sz="2000" u="sng" dirty="0" smtClean="0">
                <a:ea typeface="ＭＳ Ｐゴシック" pitchFamily="-108" charset="-128"/>
              </a:rPr>
              <a:t>dissemination in space</a:t>
            </a:r>
            <a:r>
              <a:rPr lang="en-US" altLang="en-US" sz="2000" dirty="0" smtClean="0">
                <a:ea typeface="ＭＳ Ｐゴシック" pitchFamily="-108" charset="-128"/>
              </a:rPr>
              <a:t>) including </a:t>
            </a:r>
            <a:r>
              <a:rPr lang="en-US" altLang="en-US" sz="2000" dirty="0" smtClean="0">
                <a:solidFill>
                  <a:srgbClr val="FF0000"/>
                </a:solidFill>
                <a:ea typeface="ＭＳ Ｐゴシック" pitchFamily="-108" charset="-128"/>
              </a:rPr>
              <a:t>clinically silent lesions</a:t>
            </a:r>
          </a:p>
          <a:p>
            <a:pPr lvl="1"/>
            <a:r>
              <a:rPr lang="en-US" altLang="en-US" sz="2000" dirty="0" smtClean="0">
                <a:solidFill>
                  <a:srgbClr val="FF0000"/>
                </a:solidFill>
                <a:ea typeface="ＭＳ Ｐゴシック" pitchFamily="-108" charset="-128"/>
              </a:rPr>
              <a:t>new lesions/resolution of lesions </a:t>
            </a:r>
            <a:r>
              <a:rPr lang="en-US" altLang="en-US" sz="2000" dirty="0" smtClean="0">
                <a:ea typeface="ＭＳ Ｐゴシック" pitchFamily="-108" charset="-128"/>
              </a:rPr>
              <a:t>on follow-up scans (</a:t>
            </a:r>
            <a:r>
              <a:rPr lang="en-US" altLang="en-US" sz="2000" u="sng" dirty="0" smtClean="0">
                <a:ea typeface="ＭＳ Ｐゴシック" pitchFamily="-108" charset="-128"/>
              </a:rPr>
              <a:t>dissemination in time</a:t>
            </a:r>
            <a:r>
              <a:rPr lang="en-US" altLang="en-US" sz="2000" dirty="0" smtClean="0">
                <a:ea typeface="ＭＳ Ｐゴシック" pitchFamily="-108" charset="-128"/>
              </a:rPr>
              <a:t>) </a:t>
            </a:r>
          </a:p>
          <a:p>
            <a:pPr lvl="1"/>
            <a:endParaRPr lang="en-US" altLang="en-US" sz="2400" dirty="0" smtClean="0">
              <a:ea typeface="ＭＳ Ｐゴシック" pitchFamily="-108" charset="-128"/>
            </a:endParaRPr>
          </a:p>
        </p:txBody>
      </p:sp>
      <p:sp>
        <p:nvSpPr>
          <p:cNvPr id="6" name="TextBox 3"/>
          <p:cNvSpPr txBox="1">
            <a:spLocks noChangeArrowheads="1"/>
          </p:cNvSpPr>
          <p:nvPr/>
        </p:nvSpPr>
        <p:spPr bwMode="auto">
          <a:xfrm>
            <a:off x="4724400" y="2362200"/>
            <a:ext cx="3657600" cy="461963"/>
          </a:xfrm>
          <a:prstGeom prst="rect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-108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dirty="0">
                <a:latin typeface="Tw Cen MT" pitchFamily="-108" charset="0"/>
              </a:rPr>
              <a:t>No other better explanation</a:t>
            </a:r>
          </a:p>
        </p:txBody>
      </p:sp>
    </p:spTree>
    <p:extLst>
      <p:ext uri="{BB962C8B-B14F-4D97-AF65-F5344CB8AC3E}">
        <p14:creationId xmlns:p14="http://schemas.microsoft.com/office/powerpoint/2010/main" val="1821886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1401</TotalTime>
  <Words>2091</Words>
  <Application>Microsoft Office PowerPoint</Application>
  <PresentationFormat>On-screen Show (4:3)</PresentationFormat>
  <Paragraphs>374</Paragraphs>
  <Slides>52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Oriel</vt:lpstr>
      <vt:lpstr>Neuroimaging in MS </vt:lpstr>
      <vt:lpstr>Learning objectives</vt:lpstr>
      <vt:lpstr>Overview of Demyelinating Diseases of the CNS</vt:lpstr>
      <vt:lpstr>Multiple sclerosis</vt:lpstr>
      <vt:lpstr>Clinically Isolated Syndrome (CIS)</vt:lpstr>
      <vt:lpstr>Understanding the Relationship between the Natural History of MS Disease Spectrum &amp;  MRI Findings  </vt:lpstr>
      <vt:lpstr>MS is a Clinical Diagnosis</vt:lpstr>
      <vt:lpstr>Role of MRI in MS</vt:lpstr>
      <vt:lpstr>What make white matter lesions likely to be MS?</vt:lpstr>
      <vt:lpstr>2010 Revision to McDonald Criteria</vt:lpstr>
      <vt:lpstr>Challenges/Obstacles</vt:lpstr>
      <vt:lpstr>MRI Prediction  of Risk Conversion  of CIS to CDMS</vt:lpstr>
      <vt:lpstr>MRI findings</vt:lpstr>
      <vt:lpstr>MRI REPORT IN SUSPECTED CASES OF MS/ PATIENT PRESENTING WITH CIS TO PREDICT CONVERSION TO CDMS</vt:lpstr>
      <vt:lpstr>Caution</vt:lpstr>
      <vt:lpstr>Caution</vt:lpstr>
      <vt:lpstr>Dissemination in Space</vt:lpstr>
      <vt:lpstr>Periventricular  lesions:  Within 1 cm from ventricular margin</vt:lpstr>
      <vt:lpstr>Periventricular lesions</vt:lpstr>
      <vt:lpstr>Juxtacortical lesions/U fibres</vt:lpstr>
      <vt:lpstr>Infratentorial  fossa involvement</vt:lpstr>
      <vt:lpstr>MS: Spinal cord</vt:lpstr>
      <vt:lpstr>Classic MS: Typical appearance</vt:lpstr>
      <vt:lpstr>Dissemination in Time</vt:lpstr>
      <vt:lpstr>Dissemination in Time - on T2</vt:lpstr>
      <vt:lpstr>Dissemination in Time - on Post-Gd</vt:lpstr>
      <vt:lpstr>Dissemination in Time in a Single Scan</vt:lpstr>
      <vt:lpstr>Enhancement in MS plaques</vt:lpstr>
      <vt:lpstr>PowerPoint Presentation</vt:lpstr>
      <vt:lpstr>Chronic MS plagues:  T1 “black holes”</vt:lpstr>
      <vt:lpstr>Where does Neuroimaging fit in?</vt:lpstr>
      <vt:lpstr>MRI report in suspected cases of MS/patient presenting with CIS to predict conversion to CDMS</vt:lpstr>
      <vt:lpstr>NEUROIMAGING “RED FLAGS” </vt:lpstr>
      <vt:lpstr>Neuroimaging “Red Flags” </vt:lpstr>
      <vt:lpstr>MRI report in cases of established CDMS</vt:lpstr>
      <vt:lpstr>MRI follow-up</vt:lpstr>
      <vt:lpstr>PowerPoint Presentation</vt:lpstr>
      <vt:lpstr>DIFFERENTIAL DIAGNOSIS FOR MS</vt:lpstr>
      <vt:lpstr>ISCHAEMIC LESIONS</vt:lpstr>
      <vt:lpstr>ADEM</vt:lpstr>
      <vt:lpstr>Differential diagnosis for Callosal Lesions</vt:lpstr>
      <vt:lpstr>Differential diagnosis for MS</vt:lpstr>
      <vt:lpstr>Differential diagnosis for cord lesions</vt:lpstr>
      <vt:lpstr>PowerPoint Presentation</vt:lpstr>
      <vt:lpstr>Differential diagnosis for MS</vt:lpstr>
      <vt:lpstr>Differential diagnosis for MS</vt:lpstr>
      <vt:lpstr>Why is radiological differentiation between NMO &amp; MS important when dealing with Demyelinating Disease?</vt:lpstr>
      <vt:lpstr>PowerPoint Presentation</vt:lpstr>
      <vt:lpstr>RADIOLOGICALLY ISOLATED SYNDROME (RIS)</vt:lpstr>
      <vt:lpstr>TAKE HOME MESSAGE</vt:lpstr>
      <vt:lpstr>PowerPoint Presentation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NEUROPSYCHIATRIC PROBLEMS</dc:title>
  <dc:creator>KOK YOON CHEE</dc:creator>
  <cp:lastModifiedBy>DrAmin</cp:lastModifiedBy>
  <cp:revision>71</cp:revision>
  <dcterms:created xsi:type="dcterms:W3CDTF">2016-07-25T06:49:07Z</dcterms:created>
  <dcterms:modified xsi:type="dcterms:W3CDTF">2016-11-28T03:56:33Z</dcterms:modified>
</cp:coreProperties>
</file>